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70" r:id="rId16"/>
    <p:sldId id="263" r:id="rId17"/>
    <p:sldId id="266" r:id="rId18"/>
    <p:sldId id="268" r:id="rId19"/>
    <p:sldId id="269" r:id="rId20"/>
    <p:sldId id="281" r:id="rId21"/>
    <p:sldId id="282" r:id="rId22"/>
    <p:sldId id="296" r:id="rId23"/>
    <p:sldId id="287" r:id="rId24"/>
    <p:sldId id="297" r:id="rId25"/>
    <p:sldId id="299" r:id="rId26"/>
    <p:sldId id="298" r:id="rId27"/>
    <p:sldId id="300" r:id="rId28"/>
    <p:sldId id="302" r:id="rId29"/>
    <p:sldId id="303" r:id="rId30"/>
    <p:sldId id="304" r:id="rId31"/>
    <p:sldId id="257" r:id="rId32"/>
    <p:sldId id="258" r:id="rId33"/>
    <p:sldId id="259" r:id="rId34"/>
    <p:sldId id="264" r:id="rId35"/>
    <p:sldId id="265" r:id="rId36"/>
    <p:sldId id="267" r:id="rId37"/>
    <p:sldId id="273" r:id="rId38"/>
    <p:sldId id="271" r:id="rId39"/>
    <p:sldId id="272" r:id="rId40"/>
    <p:sldId id="260" r:id="rId41"/>
    <p:sldId id="301" r:id="rId42"/>
    <p:sldId id="261" r:id="rId43"/>
    <p:sldId id="262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2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DBB3B4-853B-494B-A65B-6B22D9AE9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799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5864F-38F4-7844-9230-838DDBC79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86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2E93C-E7D1-CA45-8563-CA7B761D0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043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9B67B5-F7BB-A845-BCCE-06E223012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113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9C622-ED12-D44B-A51F-160AF74CE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96770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80A51-8B34-F543-9770-CE8972456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707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994114-5F3F-0745-B14C-3F28BF596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5708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933432-AE26-184B-AB49-446D4C2F2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4965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ED729-F6C5-CD46-90EA-F5EFE3245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470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14BE3-AD59-8A4C-8599-B3587F998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075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CCD791-DCF0-054E-B6CF-5EE13FA87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528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928B21-32AC-A946-9E02-FD7400723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812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406400"/>
            <a:ext cx="1841500" cy="392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406400"/>
            <a:ext cx="5372100" cy="392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EB58D4-03B7-6E4D-83AF-67F1785E9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854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68A4BF-4325-EF4D-B8EA-D62F4FDC1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9909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2E003-9865-9C4A-A9BD-DDB13D365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888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D71B10-26FA-E244-9FC2-004F40D5B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0039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2BC4E0-8D57-7E4D-A5EB-1CE160856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1223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0CEC4-D4A5-F14D-98E4-1B7386EFB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7821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228D45-41C3-E74F-8EE1-44A6BA55E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5358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E12249-638F-1F43-8EF5-3DC9F6AE6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183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0563AF-674D-F14D-8341-749B87C6B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8375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9EB192-57CB-634A-B75B-3ABA33A9F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567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729D4-516D-0944-8A41-ADA62800A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82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6F76C-9A89-1B40-8A8C-AC1C4EEBB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53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F2A176-B0B6-7F41-B447-96355C5ED0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950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8A1BA8-0475-6441-A506-B00CBBDA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4884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262B6-66A6-204A-8C3D-46AEDDCF7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36449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4758B8-833E-DA44-8D94-2269CB550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677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0A2833-7A3C-B543-9D3D-0F82372C8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4964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029E2-1180-6841-A67C-091504315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3436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73F753-23E4-AD4B-B447-34FE67731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907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9A5F36-E090-D14F-A173-53D42051D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379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94D1C2-FBB4-084D-98A7-FD12B9F32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961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F008CD-2DAF-144D-ABB8-C94072C54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931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B856A4-8334-1840-A3FC-60BD2CB81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7511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EF6634-1B71-FC4A-BC01-DE1F3D844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4846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3D8A54-2509-6745-8E3E-68396E88D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2161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B04308-78C5-3644-9D74-2919C58D4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39617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03D75D-A52F-8A4C-93BF-57EED5448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88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8C302-48E4-E64C-8564-FD5D4FF57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7208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E96E6F-713E-2F47-991C-A849590349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160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CC397-685E-6F4A-8E06-BEF4C78D3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9054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F47DE-B36F-0945-902A-D9B792B83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912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15264-DC08-3D4E-9519-E93729F82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7525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92B9E-BE69-9A4B-8D47-A43A766D7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76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66BA0A-778A-FF4C-81F1-2D75A392F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535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E07776-D1B5-844D-B638-3E1E8790F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6255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1AA58D-BDB7-D743-A4B0-15D445020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677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2227C-6E13-1D4E-8944-3F64FA869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719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2ADB11-A0BC-4E4E-BDC1-764A8DC21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5426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59F35B-1EF5-9A46-9292-229C0CCE6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0063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20D4B9-F532-534F-81DC-54B41915A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37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A791C-59D8-E544-A319-98EDD0C84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444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1F1130-ED8A-1346-AEBD-E14D2AD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94321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601A55-D0ED-6946-9AAA-9C16C3195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593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68C538-C017-474D-BBD5-74B9FE1F2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3629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943100"/>
            <a:ext cx="4241800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4241800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9C3C45-93B8-9F41-ACE7-79C96F323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95738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97E67-CF73-0F44-B551-97E5CCB36D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808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05270D-8160-2B49-9D7C-CD4779AB5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564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D1C33-3F53-DC49-BAF7-DF22F109C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4685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6D8131-ACA7-D24D-A54E-B9ED622A8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4657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F8A865-DF39-7F4E-AE2A-509DE19BE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4700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3CBC1C-0EB9-F045-8FF7-5DBBA764D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819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3FF28D-B478-A541-AA98-D665E17BA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469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1794-DCDE-D345-945A-AA27AEB33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949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11692E-0EE8-9542-BD7D-72ED94627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2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AD2E40-9CF8-3047-84B2-8EE930CD6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939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9324AF-2D14-DC4F-9A22-22252D3F6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7307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53DD5-EC98-4942-A7DF-A4EB030BC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300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77800"/>
            <a:ext cx="2159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324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2F44C-22A0-394D-92D7-640B1F235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324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45EAB9-9238-634A-A281-C1C4B8A1B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956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05D0E-696D-D643-B112-08D890656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7040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6E1AD3-BC38-CF41-A3F3-7566C8967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918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FF2E0-64BC-3946-9F8D-FE71ACF56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791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C02830-FF2E-5747-B02D-2AEFE587D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171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AC1CE4-275B-5A4A-9368-3C3E9C760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309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21187-DC99-1047-9A95-2DC3ABCCA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1432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FA1B57-99A5-E543-90C4-D32BD555D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270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6B147D-4C29-A548-9B43-6EF0F75E9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226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852EA-6ADD-5242-BDED-9CAFB1418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496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3ACBF-1CA3-B84F-B03D-1EDA521D7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501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84F66A-9F4F-A74F-8C25-EF35736E0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3685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D427F5-9313-2941-BA06-FAC704180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982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4BDE7C-C357-7845-8A00-FE3B3A188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9803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67916C-794F-D44F-9101-A5D263A02F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169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8041D-B28F-3240-A857-9FD374548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967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A0B0D-2EFB-E94D-AE18-69CFDAD87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923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EDBE72-98EB-8540-8297-0B675DAEB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599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77706C-1109-BF44-BA82-F947886F9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5219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A27379-030B-A14A-B8E6-DE2E279D8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0726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6A6948-2E6A-AF41-9BEE-E40CF0872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913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045544-5F94-D445-9A90-AF37B2292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6764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2DD15-6E70-D24F-8540-BCB6FF6F9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78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5DBA4-A7C7-9544-8E52-BC59B8F7B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1786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25000B-7823-2247-93C7-30B4D8354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124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F1C970-3380-1B4F-99A7-011B4D96D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245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115108-4BAB-C14C-9D9C-1FDA3AA2B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20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38F2A2-39F2-4647-BF8C-472DE74CE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513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3B6468-6AF7-3C40-82AD-22776960D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397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B33FB6-C1C8-7D4A-9F9B-7CBE38876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9071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65A00-70FA-7941-B96F-6E4D4E657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0773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5A73C6-D560-4D47-9795-EBCA2B243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490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C2E31-6315-3C42-8D40-4B8776C6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909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8267E-3084-3940-9AB9-11ED39FAF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0281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644276-889A-5542-9841-CE3E481E6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203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71B47-F5A9-9F4A-ADC7-D484C869A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293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A34992-2664-7C42-93B1-8749E7CAD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8903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34DE38-4D3F-144E-BC9F-A27099F3F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420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F257ED-43B4-D045-9985-0B16331C2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950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5AA6F9-25CD-3748-99AB-3B0722298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934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4BA45-AC00-7443-9BA4-40F804C80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3669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81F0EF-433A-E54C-8DB1-946640460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874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DE049-4D4D-0C4F-8F33-321E0D91C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562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C5197E-9354-7446-8157-B045A0E74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649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954D0-59E6-324B-81E6-E89AAEDA9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4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BC817-579A-D745-AF41-9A05C8F26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793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B3CBA4-C3A4-994D-BCE7-B59595F3F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8717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3C6149-31A9-384C-87B8-AD9931D87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147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3665F3-DE73-BF49-BADD-9FB98B906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8548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EFB98B-D262-9B4B-BE1D-DD70D6FDC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175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190CAD-C447-9241-B2DA-7284897DE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43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4DD66-CDEE-A84A-95F7-D65779538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310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57D147-477F-4E46-A936-C433A8F7B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929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95A94B-C885-6140-B49E-EBE994D8C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852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E4F70-8B4B-B043-8599-C84077B7C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553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1A084-38E1-E440-81C3-74D2D76C32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1698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FFF6C3-09F5-0645-85FE-D5601AF7B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944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54AF4F-F306-F745-A73E-AAE6BD588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604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38BB2A-54E7-7340-B4FD-B1616E3E5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033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10795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0795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5E64F1-8CF4-5A45-8F7F-92ECCB5EB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531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A9B8FD-47B8-2D4F-9A29-FDD13EFABB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429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25FA66-2A34-9946-B195-8FFBD62A9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475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D382A-424E-2A42-A077-C128029FF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539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8CDA8-2898-3047-A80B-4B6BBAC0A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1338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EB370B-CB50-6344-AC36-887670366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348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526ECF-74AD-2F4F-A16E-D97E307DC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211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2E6CC-CCD7-514F-AB00-6EB22A8FF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38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915DB-FEB6-9B4B-9E07-CE67CDAF4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232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D763BE-6575-8B4A-9734-2DDF42E1C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7208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43448A-EF55-FF40-A0C3-DF6BAE5BF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908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C3A589-FC73-6F44-9A3F-3DE7C9820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003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10795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0795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E18B-39A7-9E4A-B358-C2CBC1C89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494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0F5771-C0A9-604C-AD1C-C5908BCA7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591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A2AF0-75A0-F444-AF1C-64B67168F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716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212745-A613-F843-AC78-0791D66FA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17095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A4AC3-EB2F-A940-A6DD-FAC9289D1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926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DF2177-4398-C74C-998E-5FE0079B1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878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CBB355-CDF7-994E-90D7-A30E638C82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7365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8989B8-6AA8-994F-B9AF-E70886AD3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787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7E015-E5DF-D844-937B-383B2E5FD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550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46EFED-5129-EC4F-8C45-A7F63257E6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0157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BF9D74-17FF-064A-AEEA-2AA90C4BA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63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9343C7-EFB0-4240-93C2-B0DE7983C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976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755C9-55C2-8641-92F7-3A67AC5B7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612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917700" y="406400"/>
            <a:ext cx="5194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C0B915C1-A2A1-4F4D-95F8-FFDBD56C9B7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41300"/>
            <a:ext cx="181768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06400"/>
            <a:ext cx="18415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43D8879C-05E7-2246-BA87-70DB4562C4D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E6143B1-C2D3-FF45-9DF6-C261BAE52FB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F9A76DF-E8D7-FF4D-A14D-E5C88240C8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455013F3-9E6C-A741-8482-4B8BD5936F8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DFC9D7F-D39E-524E-927C-F0EDE2685FE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968500" y="177800"/>
            <a:ext cx="6908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1943100"/>
            <a:ext cx="86360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BAA20F6-A6B0-5344-9341-E56D3110C4D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7800"/>
            <a:ext cx="1692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i="1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11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1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C36017DE-DA77-B84B-B44D-103147F113E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BB66061-005F-B24F-A629-841AC1508E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EBC9A77-A0A3-824D-8AD8-9D7AE28F992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0CFB4AB-1760-1843-871C-D6A60CBB67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4544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10795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C0F643F5-AB4E-2C4A-82C3-F20C51B9FAE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4544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10795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5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D9E4AF5-A4CF-3746-BE8F-1F8FD4A7CEC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9D38C7F-B41C-1644-A6CA-3C895251B40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stereo-ssc.nascom.nasa.gov/browse/" TargetMode="External"/><Relationship Id="rId3" Type="http://schemas.openxmlformats.org/officeDocument/2006/relationships/hyperlink" Target="http://stereo-ssc.nascom.nasa.gov/browse/insitu.s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1" Type="http://schemas.microsoft.com/office/2007/relationships/media" Target="file://localhost/Users/gurman/Documents/missions/STEREO/presentations/space%20weather%20workshop%202010/stereo_sww_201004.ppt_media/secchi_20100403_12-1.mov" TargetMode="External"/><Relationship Id="rId2" Type="http://schemas.openxmlformats.org/officeDocument/2006/relationships/video" Target="file://localhost/Users/gurman/Documents/missions/STEREO/presentations/space%20weather%20workshop%202010/stereo_sww_201004.ppt_media/secchi_20100403_12-1.mo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stereo-ssc.nascom.nasa.gov/data.s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stereo-ssc.nascom.nasa.gov/where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1" Type="http://schemas.microsoft.com/office/2007/relationships/media" Target="file://localhost/Users/gurman/Documents/missions/STEREO/presentations/space%20weather%20workshop%202010/stereo_sww_201004.ppt_media/transit_label_large-1.mov" TargetMode="External"/><Relationship Id="rId2" Type="http://schemas.openxmlformats.org/officeDocument/2006/relationships/video" Target="file://localhost/Users/gurman/Documents/missions/STEREO/presentations/space%20weather%20workshop%202010/stereo_sww_201004.ppt_media/transit_label_large-1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B4594-14DA-8C40-A28C-F84921E34CEC}" type="slidenum">
              <a:rPr lang="en-US"/>
              <a:pPr/>
              <a:t>1</a:t>
            </a:fld>
            <a:endParaRPr lang="en-US"/>
          </a:p>
        </p:txBody>
      </p:sp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xfrm>
            <a:off x="1714500" y="419100"/>
            <a:ext cx="5715000" cy="1612900"/>
          </a:xfrm>
          <a:ln/>
        </p:spPr>
        <p:txBody>
          <a:bodyPr/>
          <a:lstStyle/>
          <a:p>
            <a:r>
              <a:rPr lang="en-US"/>
              <a:t>NASA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</a:t>
            </a:r>
            <a:br>
              <a:rPr lang="en-US"/>
            </a:br>
            <a:r>
              <a:rPr lang="en-US"/>
              <a:t>STEREO Mission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2717800"/>
            <a:ext cx="7162800" cy="3111500"/>
          </a:xfrm>
          <a:ln/>
        </p:spPr>
        <p:txBody>
          <a:bodyPr/>
          <a:lstStyle/>
          <a:p>
            <a:pPr marL="39688"/>
            <a:r>
              <a:rPr lang="en-US" i="1"/>
              <a:t>J.B. Gurman</a:t>
            </a:r>
          </a:p>
          <a:p>
            <a:pPr marL="39688"/>
            <a:r>
              <a:rPr lang="en-US" i="1"/>
              <a:t>STEREO Project Scientist</a:t>
            </a:r>
          </a:p>
          <a:p>
            <a:pPr marL="39688"/>
            <a:endParaRPr lang="en-US" i="1"/>
          </a:p>
          <a:p>
            <a:pPr marL="39688"/>
            <a:r>
              <a:rPr lang="en-US" i="1"/>
              <a:t>W.T. Thompson</a:t>
            </a:r>
          </a:p>
          <a:p>
            <a:pPr marL="39688"/>
            <a:r>
              <a:rPr lang="en-US" i="1"/>
              <a:t>STEREO Chief Observer</a:t>
            </a:r>
          </a:p>
          <a:p>
            <a:pPr marL="39688"/>
            <a:endParaRPr lang="en-US" i="1"/>
          </a:p>
          <a:p>
            <a:pPr marL="39688"/>
            <a:r>
              <a:rPr lang="en-US" i="1"/>
              <a:t>Solar Physics Laboratory, Helophysics Division</a:t>
            </a:r>
          </a:p>
          <a:p>
            <a:pPr marL="39688"/>
            <a:r>
              <a:rPr lang="en-US" i="1"/>
              <a:t>NASA Goddard Space Flight Center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201F-F45E-D548-B67E-FB1B974E24E7}" type="slidenum">
              <a:rPr lang="en-US"/>
              <a:pPr/>
              <a:t>10</a:t>
            </a:fld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 Aside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>
          <a:xfrm>
            <a:off x="50800" y="1943100"/>
            <a:ext cx="4483100" cy="4191000"/>
          </a:xfrm>
          <a:ln/>
        </p:spPr>
        <p:txBody>
          <a:bodyPr/>
          <a:lstStyle/>
          <a:p>
            <a:pPr marL="698500"/>
            <a:r>
              <a:rPr lang="en-US"/>
              <a:t>Question: What will happen on 2011 February 6 at 7:30 PM CST?</a:t>
            </a:r>
          </a:p>
          <a:p>
            <a:pPr marL="1041400" lvl="1"/>
            <a:r>
              <a:rPr lang="en-US"/>
              <a:t>Super Bowl XLV</a:t>
            </a:r>
          </a:p>
          <a:p>
            <a:pPr marL="1041400" lvl="1"/>
            <a:r>
              <a:rPr lang="en-US"/>
              <a:t>STEREO spacecraft will be in opposition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419600" y="2079625"/>
            <a:ext cx="4483100" cy="3736975"/>
            <a:chOff x="0" y="0"/>
            <a:chExt cx="2824" cy="2353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24" cy="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Rectangle 4"/>
            <p:cNvSpPr>
              <a:spLocks/>
            </p:cNvSpPr>
            <p:nvPr/>
          </p:nvSpPr>
          <p:spPr bwMode="auto">
            <a:xfrm>
              <a:off x="2501" y="633"/>
              <a:ext cx="18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ea typeface="ＭＳ Ｐゴシック" charset="0"/>
                  <a:cs typeface="Gill Sans" charset="0"/>
                </a:rPr>
                <a:t>A</a:t>
              </a:r>
            </a:p>
          </p:txBody>
        </p:sp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703" y="561"/>
              <a:ext cx="16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58FF"/>
                  </a:solidFill>
                  <a:ea typeface="ＭＳ Ｐゴシック" charset="0"/>
                  <a:cs typeface="Gill Sans" charset="0"/>
                </a:rPr>
                <a:t>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E9F9-7DC7-9742-B4F8-155FDB90E82E}" type="slidenum">
              <a:rPr lang="en-US"/>
              <a:pPr/>
              <a:t>11</a:t>
            </a:fld>
            <a:endParaRPr lang="en-US"/>
          </a:p>
        </p:txBody>
      </p:sp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Space Weather Information from STEREO (I)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1854200"/>
            <a:ext cx="8636000" cy="4584700"/>
          </a:xfrm>
          <a:ln/>
        </p:spPr>
        <p:txBody>
          <a:bodyPr/>
          <a:lstStyle/>
          <a:p>
            <a:pPr marL="698500"/>
            <a:r>
              <a:rPr lang="en-US"/>
              <a:t>Beacon mode</a:t>
            </a:r>
          </a:p>
          <a:p>
            <a:pPr marL="1041400" lvl="1"/>
            <a:r>
              <a:rPr lang="en-US"/>
              <a:t>Low rate (633 bps)</a:t>
            </a:r>
          </a:p>
          <a:p>
            <a:pPr marL="1041400" lvl="1"/>
            <a:r>
              <a:rPr lang="en-US"/>
              <a:t>Informal antenna partners</a:t>
            </a:r>
          </a:p>
          <a:p>
            <a:pPr marL="1384300" lvl="2"/>
            <a:r>
              <a:rPr lang="en-US"/>
              <a:t>Arranged in partnership with NOAA SWPC</a:t>
            </a:r>
          </a:p>
          <a:p>
            <a:pPr marL="1384300" lvl="2"/>
            <a:r>
              <a:rPr lang="en-US"/>
              <a:t>Currently: Bochum and Kiel (radio </a:t>
            </a:r>
            <a:r>
              <a:rPr lang="en-US" i="1"/>
              <a:t>amateurs</a:t>
            </a:r>
            <a:r>
              <a:rPr lang="en-US"/>
              <a:t> in Germany), Toulouse, France (CNES), Koganei, Japan (NIISC)</a:t>
            </a:r>
          </a:p>
          <a:p>
            <a:pPr marL="1384300" lvl="2"/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quite span the globe: need more!</a:t>
            </a:r>
          </a:p>
          <a:p>
            <a:pPr marL="1739900" lvl="3"/>
            <a:r>
              <a:rPr lang="en-US"/>
              <a:t>Large gap between 139°E and 7°E</a:t>
            </a:r>
          </a:p>
          <a:p>
            <a:pPr marL="1739900" lvl="3"/>
            <a:r>
              <a:rPr lang="en-US"/>
              <a:t>Need site(s) in Pacific, mainland 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0BD9-9883-4D40-ADEE-2A9E76AA1849}" type="slidenum">
              <a:rPr lang="en-US"/>
              <a:pPr/>
              <a:t>12</a:t>
            </a:fld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Beacon mode data availability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>
          <a:xfrm>
            <a:off x="-12700" y="1943100"/>
            <a:ext cx="8902700" cy="4483100"/>
          </a:xfrm>
          <a:ln/>
        </p:spPr>
        <p:txBody>
          <a:bodyPr/>
          <a:lstStyle/>
          <a:p>
            <a:pPr marL="698500"/>
            <a:r>
              <a:rPr lang="en-US"/>
              <a:t>Like all STEREO data, under the NASA Heliophysics Data Management Policy, the beacon mode data are publicly available  as soon as they hit the ground and are reformatted (&lt; 5 min.)</a:t>
            </a:r>
          </a:p>
          <a:p>
            <a:pPr marL="1041400" lvl="1"/>
            <a:r>
              <a:rPr lang="en-US"/>
              <a:t>from the STEREO Science Center (SSC)</a:t>
            </a:r>
          </a:p>
          <a:p>
            <a:pPr marL="1041400" lvl="1"/>
            <a:r>
              <a:rPr lang="en-US"/>
              <a:t>Images</a:t>
            </a:r>
          </a:p>
          <a:p>
            <a:pPr marL="1384300" lvl="2"/>
            <a:r>
              <a:rPr lang="en-US" u="sng">
                <a:hlinkClick r:id="rId2"/>
              </a:rPr>
              <a:t>http://stereo-ssc.nascom.nasa.gov/browse/</a:t>
            </a:r>
            <a:endParaRPr lang="en-US"/>
          </a:p>
          <a:p>
            <a:pPr marL="1041400" lvl="1"/>
            <a:r>
              <a:rPr lang="en-US" i="1"/>
              <a:t>In situ</a:t>
            </a:r>
            <a:r>
              <a:rPr lang="en-US"/>
              <a:t> and radio</a:t>
            </a:r>
          </a:p>
          <a:p>
            <a:pPr marL="1384300" lvl="2"/>
            <a:r>
              <a:rPr lang="en-US" u="sng">
                <a:hlinkClick r:id="rId3"/>
              </a:rPr>
              <a:t>http://stereo-ssc.nascom.nasa.gov/browse/insitu.shtml</a:t>
            </a:r>
            <a:endParaRPr lang="en-US" u="sng"/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CFF2-8CD7-0C4F-A381-F98E42F9A580}" type="slidenum">
              <a:rPr lang="en-US"/>
              <a:pPr/>
              <a:t>13</a:t>
            </a:fld>
            <a:endParaRPr lang="en-US"/>
          </a:p>
        </p:txBody>
      </p:sp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do we get in beacon mode?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xfrm>
            <a:off x="215900" y="1866900"/>
            <a:ext cx="8534400" cy="2514600"/>
          </a:xfrm>
          <a:ln/>
        </p:spPr>
        <p:txBody>
          <a:bodyPr/>
          <a:lstStyle/>
          <a:p>
            <a:pPr marL="698500"/>
            <a:r>
              <a:rPr lang="en-US"/>
              <a:t>SECCHI images reduced to 256 x 256 pixels and mercilessly compressed</a:t>
            </a:r>
          </a:p>
          <a:p>
            <a:pPr marL="698500"/>
            <a:r>
              <a:rPr lang="en-US"/>
              <a:t>Subsampled solar wind and energetic particle data (PLASTIC, IMPACT)</a:t>
            </a:r>
          </a:p>
          <a:p>
            <a:pPr marL="698500"/>
            <a:r>
              <a:rPr lang="en-US"/>
              <a:t>Subsampled RF data from S/WAVES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660900"/>
            <a:ext cx="4687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457200" y="4584700"/>
            <a:ext cx="3937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Links to higher level beacon-mode products, such as </a:t>
            </a:r>
            <a:r>
              <a:rPr lang="ja-JP" altLang="en-US" sz="3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J-plots</a:t>
            </a:r>
            <a:r>
              <a:rPr lang="ja-JP" altLang="en-US" sz="3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3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ED70-9CDD-1F4A-9C1C-3EAAC132D1E3}" type="slidenum">
              <a:rPr lang="en-US"/>
              <a:pPr/>
              <a:t>14</a:t>
            </a:fld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xfrm>
            <a:off x="1955800" y="292100"/>
            <a:ext cx="3962400" cy="1485900"/>
          </a:xfrm>
          <a:ln/>
        </p:spPr>
        <p:txBody>
          <a:bodyPr/>
          <a:lstStyle/>
          <a:p>
            <a:r>
              <a:rPr lang="en-US"/>
              <a:t>Beacon mode data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1943100"/>
            <a:ext cx="749300" cy="444500"/>
          </a:xfrm>
          <a:ln/>
        </p:spPr>
        <p:txBody>
          <a:bodyPr/>
          <a:lstStyle/>
          <a:p>
            <a:pPr marL="698500"/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92300"/>
            <a:ext cx="28130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3238"/>
            <a:ext cx="28194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 rot="10800000" flipH="1">
            <a:off x="1557338" y="2616200"/>
            <a:ext cx="1887537" cy="12017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3463925" y="2406650"/>
            <a:ext cx="21955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Images, links to movies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5595938" y="2590800"/>
            <a:ext cx="1422400" cy="508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3424238" y="2971800"/>
            <a:ext cx="2146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Solar wind plasma and</a:t>
            </a:r>
          </a:p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magnetic field data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3667125" y="4083050"/>
            <a:ext cx="1795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Energetic particles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rot="10800000">
            <a:off x="5545138" y="4283075"/>
            <a:ext cx="12192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3244850" y="4851400"/>
            <a:ext cx="2644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RF data (2.5 kHz - 16 MHz)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rot="10800000">
            <a:off x="5900738" y="5070475"/>
            <a:ext cx="863600" cy="508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5E7A5-8BC6-0D4F-807D-B0ECA0244101}" type="slidenum">
              <a:rPr lang="en-US"/>
              <a:pPr/>
              <a:t>15</a:t>
            </a:fld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How long can we keep this up?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xfrm>
            <a:off x="-660400" y="2527300"/>
            <a:ext cx="4457700" cy="3263900"/>
          </a:xfrm>
          <a:ln/>
        </p:spPr>
        <p:txBody>
          <a:bodyPr/>
          <a:lstStyle/>
          <a:p>
            <a:pPr marL="698500"/>
            <a:r>
              <a:rPr lang="en-US"/>
              <a:t>Spacecraft will pass one another on the far side of the Sun in 2015</a:t>
            </a:r>
          </a:p>
          <a:p>
            <a:pPr marL="1041400" lvl="1"/>
            <a:r>
              <a:rPr lang="en-US"/>
              <a:t>Will need to rename them Abaft and Before, or something like that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206625"/>
            <a:ext cx="5219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AD9B-3B51-EF4D-A2FB-62D549BA8436}" type="slidenum">
              <a:rPr lang="en-US"/>
              <a:pPr/>
              <a:t>16</a:t>
            </a:fld>
            <a:endParaRPr lang="en-US"/>
          </a:p>
        </p:txBody>
      </p:sp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How long can we keep this up?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xfrm>
            <a:off x="190500" y="1879600"/>
            <a:ext cx="508000" cy="355600"/>
          </a:xfrm>
          <a:ln/>
        </p:spPr>
        <p:txBody>
          <a:bodyPr/>
          <a:lstStyle/>
          <a:p>
            <a:pPr marL="1041400" lvl="1"/>
            <a:endParaRPr lang="en-US" sz="110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206625"/>
            <a:ext cx="5219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4" name="Group 4"/>
          <p:cNvGraphicFramePr>
            <a:graphicFrameLocks noGrp="1"/>
          </p:cNvGraphicFramePr>
          <p:nvPr/>
        </p:nvGraphicFramePr>
        <p:xfrm>
          <a:off x="139700" y="1854200"/>
          <a:ext cx="3529013" cy="4110039"/>
        </p:xfrm>
        <a:graphic>
          <a:graphicData uri="http://schemas.openxmlformats.org/drawingml/2006/table">
            <a:tbl>
              <a:tblPr/>
              <a:tblGrid>
                <a:gridCol w="1176338"/>
                <a:gridCol w="1176337"/>
                <a:gridCol w="1176338"/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Telemetry rate (kbps)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Date (Behind)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Date (Ahead)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720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2007/01/22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207/01/22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480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2008/09/15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2008/10/13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360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2009/09/08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2009/08/17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240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2009/12/07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2010/04/26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120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2010/11/15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2011/04/11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96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2011/09/19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2011/09/26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60 (?)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TBD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TBD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2012/08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2012/08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DD13-CEB9-5F4F-8B3A-F55DB945537B}" type="slidenum">
              <a:rPr lang="en-US"/>
              <a:pPr/>
              <a:t>17</a:t>
            </a:fld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Beacon mode?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1943100"/>
            <a:ext cx="8636000" cy="3606800"/>
          </a:xfrm>
          <a:ln/>
        </p:spPr>
        <p:txBody>
          <a:bodyPr/>
          <a:lstStyle/>
          <a:p>
            <a:pPr marL="698500"/>
            <a:r>
              <a:rPr lang="en-US"/>
              <a:t>Beacon mode will need to switch to a different encoding scheme to maintain data rate with increasing distance</a:t>
            </a:r>
          </a:p>
          <a:p>
            <a:pPr marL="1041400" lvl="1"/>
            <a:r>
              <a:rPr lang="en-US"/>
              <a:t>Will create issues with some receiving sites</a:t>
            </a:r>
          </a:p>
          <a:p>
            <a:pPr marL="1041400" lvl="1"/>
            <a:r>
              <a:rPr lang="en-US"/>
              <a:t>Will work with NOAA SWPC to resolve</a:t>
            </a:r>
          </a:p>
          <a:p>
            <a:pPr marL="698500"/>
            <a:r>
              <a:rPr lang="en-US"/>
              <a:t>Some receiving sites may not have sufficient link margin to obtain data from ~ 2 AU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6925-B3C0-1241-BF3E-56B31377F81E}" type="slidenum">
              <a:rPr lang="en-US"/>
              <a:pPr/>
              <a:t>18</a:t>
            </a:fld>
            <a:endParaRPr lang="en-US"/>
          </a:p>
        </p:txBody>
      </p:sp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2108200"/>
            <a:ext cx="8636000" cy="1587500"/>
          </a:xfrm>
          <a:ln/>
        </p:spPr>
        <p:txBody>
          <a:bodyPr/>
          <a:lstStyle/>
          <a:p>
            <a:pPr marL="698500"/>
            <a:r>
              <a:rPr lang="en-US"/>
              <a:t>We can model CME propagation</a:t>
            </a:r>
          </a:p>
          <a:p>
            <a:pPr marL="1041400" lvl="1"/>
            <a:r>
              <a:rPr lang="en-US"/>
              <a:t>in 2 dimensions, geometrically</a:t>
            </a:r>
          </a:p>
          <a:p>
            <a:pPr marL="1041400" lvl="1"/>
            <a:r>
              <a:rPr lang="en-US"/>
              <a:t>in 3 dimensions, using a forward model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04F9-74ED-3546-A207-799CA6704CAE}" type="slidenum">
              <a:rPr lang="en-US"/>
              <a:pPr/>
              <a:t>19</a:t>
            </a:fld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Geometric triangulation using J-maps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xfrm>
            <a:off x="5270500" y="2895600"/>
            <a:ext cx="3810000" cy="2108200"/>
          </a:xfrm>
          <a:ln/>
        </p:spPr>
        <p:txBody>
          <a:bodyPr/>
          <a:lstStyle/>
          <a:p>
            <a:pPr marL="698500"/>
            <a:r>
              <a:rPr lang="en-US" i="1"/>
              <a:t>Liu et al. 2010, ApJ, 710, L82</a:t>
            </a:r>
          </a:p>
          <a:p>
            <a:pPr marL="698500"/>
            <a:r>
              <a:rPr lang="en-US" i="1"/>
              <a:t>Able to predict speed, arrival time of at least two features in a CME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379413" y="1954213"/>
            <a:ext cx="4914900" cy="4510087"/>
            <a:chOff x="0" y="0"/>
            <a:chExt cx="3096" cy="284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166"/>
              <a:ext cx="1565" cy="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2" cy="2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67296-E675-8C4C-A6A1-179D9C1477F2}" type="slidenum">
              <a:rPr lang="en-US"/>
              <a:pPr/>
              <a:t>2</a:t>
            </a:fld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STEREO Mission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2006600"/>
            <a:ext cx="8636000" cy="4165600"/>
          </a:xfrm>
          <a:ln/>
        </p:spPr>
        <p:txBody>
          <a:bodyPr/>
          <a:lstStyle/>
          <a:p>
            <a:pPr marL="698500"/>
            <a:r>
              <a:rPr lang="en-US"/>
              <a:t>Science and technology definition team report, 1997 December:</a:t>
            </a:r>
          </a:p>
          <a:p>
            <a:pPr marL="1041400" lvl="1">
              <a:spcBef>
                <a:spcPts val="600"/>
              </a:spcBef>
            </a:pPr>
            <a:r>
              <a:rPr lang="en-US"/>
              <a:t>Understand the origin and consequences of coronal mass ejections (CMEs)</a:t>
            </a:r>
          </a:p>
          <a:p>
            <a:pPr marL="1041400" lvl="1">
              <a:spcBef>
                <a:spcPts val="600"/>
              </a:spcBef>
            </a:pPr>
            <a:r>
              <a:rPr lang="en-US"/>
              <a:t>Two spacecraft in earth-leading and -lagging orbits near 1 AU (Solar Terrestrial Probe line)</a:t>
            </a:r>
          </a:p>
          <a:p>
            <a:pPr marL="1041400" lvl="1">
              <a:spcBef>
                <a:spcPts val="600"/>
              </a:spcBef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Beacon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mode for near-realtime warning of potentially geoeffective events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u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C27-ADE4-B542-945D-3A10CBE3D8CE}" type="slidenum">
              <a:rPr lang="en-US"/>
              <a:pPr/>
              <a:t>20</a:t>
            </a:fld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Forward modeling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xfrm>
            <a:off x="4203700" y="1701800"/>
            <a:ext cx="4813300" cy="4279900"/>
          </a:xfrm>
          <a:ln/>
        </p:spPr>
        <p:txBody>
          <a:bodyPr/>
          <a:lstStyle/>
          <a:p>
            <a:pPr marL="698500"/>
            <a:r>
              <a:rPr lang="en-US"/>
              <a:t>Thernisien </a:t>
            </a:r>
            <a:r>
              <a:rPr lang="en-US" i="1"/>
              <a:t>et al.</a:t>
            </a:r>
            <a:r>
              <a:rPr lang="en-US"/>
              <a:t> 2009, Solar Phys., 256, 111</a:t>
            </a:r>
          </a:p>
          <a:p>
            <a:pPr marL="698500"/>
            <a:r>
              <a:rPr lang="en-US"/>
              <a:t>Assume flux-rope geometry</a:t>
            </a:r>
          </a:p>
          <a:p>
            <a:pPr marL="698500"/>
            <a:r>
              <a:rPr lang="en-US"/>
              <a:t>Works well for 17 events considered</a:t>
            </a:r>
          </a:p>
          <a:p>
            <a:pPr marL="698500"/>
            <a:r>
              <a:rPr lang="en-US"/>
              <a:t>Implies that nearly all CMEs are flux ropes</a:t>
            </a:r>
          </a:p>
          <a:p>
            <a:pPr marL="698500"/>
            <a:r>
              <a:rPr lang="en-US">
                <a:cs typeface="Lucida Grande" charset="0"/>
              </a:rPr>
              <a:t>Can predict flux rope orientation → geoeffectiveness</a:t>
            </a:r>
            <a:endParaRPr lang="en-US"/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46300"/>
            <a:ext cx="39052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C952-85FB-E843-8ECE-8AB74DC54F63}" type="slidenum">
              <a:rPr lang="en-US"/>
              <a:pPr/>
              <a:t>21</a:t>
            </a:fld>
            <a:endParaRPr lang="en-US"/>
          </a:p>
        </p:txBody>
      </p:sp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Angular extent of energetic particle events (I)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xfrm>
            <a:off x="4914900" y="1943100"/>
            <a:ext cx="4102100" cy="4737100"/>
          </a:xfrm>
          <a:ln/>
        </p:spPr>
        <p:txBody>
          <a:bodyPr/>
          <a:lstStyle/>
          <a:p>
            <a:pPr marL="698500"/>
            <a:r>
              <a:rPr lang="en-US"/>
              <a:t>Wiedenbeck </a:t>
            </a:r>
            <a:r>
              <a:rPr lang="en-US" i="1"/>
              <a:t>et al. </a:t>
            </a:r>
            <a:r>
              <a:rPr lang="en-US"/>
              <a:t>2010, Proc. 12th Solar Wind Conf.</a:t>
            </a:r>
          </a:p>
          <a:p>
            <a:pPr marL="698500"/>
            <a:r>
              <a:rPr lang="en-US"/>
              <a:t>STEREO A, B; ACE measurements show impulsive electron profile over &gt; 80° in heliolongitude</a:t>
            </a:r>
          </a:p>
          <a:p>
            <a:pPr marL="698500"/>
            <a:r>
              <a:rPr lang="en-US"/>
              <a:t>2010/02/12 event was visible when s/c were separated by &gt; 130°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70100"/>
            <a:ext cx="4622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8A80-C5B7-3145-81FD-04B3BD5168AA}" type="slidenum">
              <a:rPr lang="en-US"/>
              <a:pPr/>
              <a:t>22</a:t>
            </a:fld>
            <a:endParaRPr lang="en-US"/>
          </a:p>
        </p:txBody>
      </p:sp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Complexity of Magnetic Cloud field (CIR interaction)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xfrm>
            <a:off x="4165600" y="2641600"/>
            <a:ext cx="4686300" cy="2387600"/>
          </a:xfrm>
          <a:ln/>
        </p:spPr>
        <p:txBody>
          <a:bodyPr/>
          <a:lstStyle/>
          <a:p>
            <a:pPr marL="698500"/>
            <a:r>
              <a:rPr lang="en-US"/>
              <a:t>Farrugia </a:t>
            </a:r>
            <a:r>
              <a:rPr lang="en-US" i="1"/>
              <a:t>et al.</a:t>
            </a:r>
            <a:r>
              <a:rPr lang="en-US"/>
              <a:t> 2010, submitted to JASTP (special CME/ICME issue)</a:t>
            </a:r>
          </a:p>
          <a:p>
            <a:pPr marL="698500"/>
            <a:r>
              <a:rPr lang="ja-JP" altLang="en-US">
                <a:latin typeface="Arial"/>
              </a:rPr>
              <a:t>“</a:t>
            </a:r>
            <a:r>
              <a:rPr lang="en-US"/>
              <a:t>Double-dip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event in Dst (peak of -100 nT)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27000" y="1257300"/>
            <a:ext cx="43688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2007 November 19 - 21</a:t>
            </a:r>
          </a:p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endParaRPr lang="en-US" sz="3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endParaRPr lang="en-US" sz="3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endParaRPr lang="en-US" sz="3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endParaRPr lang="en-US" sz="3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endParaRPr lang="en-US" sz="3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444500" indent="-444500" algn="l">
              <a:spcBef>
                <a:spcPts val="1100"/>
              </a:spcBef>
              <a:buSzPct val="171000"/>
              <a:buFont typeface="Gill Sans" charset="0"/>
              <a:buChar char="•"/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Interaction of a CIR and a magnetic cloud near the heliospheric current sheet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324100"/>
            <a:ext cx="33655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BC907-D6C4-4D40-AC42-13665992E497}" type="slidenum">
              <a:rPr lang="en-US"/>
              <a:pPr/>
              <a:t>23</a:t>
            </a:fld>
            <a:endParaRPr lang="en-US"/>
          </a:p>
        </p:txBody>
      </p:sp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Complexity of Magnetic Cloud field (CIR interaction)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xfrm>
            <a:off x="3949700" y="1943100"/>
            <a:ext cx="5080000" cy="4737100"/>
          </a:xfrm>
          <a:ln/>
        </p:spPr>
        <p:txBody>
          <a:bodyPr/>
          <a:lstStyle/>
          <a:p>
            <a:pPr marL="698500"/>
            <a:r>
              <a:rPr lang="en-US"/>
              <a:t>Reconstructions from three measurements (B, WIND, A) appear to show, from E to W, magnetic cloud:</a:t>
            </a:r>
          </a:p>
          <a:p>
            <a:pPr marL="1041400" lvl="1"/>
            <a:r>
              <a:rPr lang="en-US"/>
              <a:t>after interaction with CIR</a:t>
            </a:r>
          </a:p>
          <a:p>
            <a:pPr marL="1041400" lvl="1"/>
            <a:r>
              <a:rPr lang="en-US"/>
              <a:t>interacting with CIR, and</a:t>
            </a:r>
          </a:p>
          <a:p>
            <a:pPr marL="1041400" lvl="1"/>
            <a:r>
              <a:rPr lang="en-US"/>
              <a:t>before interacting with CIR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2300"/>
            <a:ext cx="38735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973EF-0747-9D40-B209-7DAAE41EB4E6}" type="slidenum">
              <a:rPr lang="en-US"/>
              <a:pPr/>
              <a:t>24</a:t>
            </a:fld>
            <a:endParaRPr lang="en-US"/>
          </a:p>
        </p:txBody>
      </p:sp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And I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m leaving out....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2717800"/>
            <a:ext cx="8636000" cy="2451100"/>
          </a:xfrm>
          <a:ln/>
        </p:spPr>
        <p:txBody>
          <a:bodyPr/>
          <a:lstStyle/>
          <a:p>
            <a:pPr marL="698500"/>
            <a:r>
              <a:rPr lang="en-US"/>
              <a:t>Dust impacts</a:t>
            </a:r>
          </a:p>
          <a:p>
            <a:pPr marL="698500"/>
            <a:r>
              <a:rPr lang="en-US"/>
              <a:t>High-amplitude whistler waves in solar wind halo electrons</a:t>
            </a:r>
          </a:p>
          <a:p>
            <a:pPr marL="698500"/>
            <a:r>
              <a:rPr lang="en-US"/>
              <a:t>and about 300 other refereed journal articles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C51F-A973-3949-A1EC-16B044C4762A}" type="slidenum">
              <a:rPr lang="en-US"/>
              <a:pPr/>
              <a:t>25</a:t>
            </a:fld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xfrm>
            <a:off x="1803400" y="177800"/>
            <a:ext cx="7213600" cy="1714500"/>
          </a:xfrm>
          <a:ln/>
        </p:spPr>
        <p:txBody>
          <a:bodyPr/>
          <a:lstStyle/>
          <a:p>
            <a:r>
              <a:rPr lang="en-US" sz="4400"/>
              <a:t>A Unique Set of Viewpoints</a:t>
            </a:r>
            <a:br>
              <a:rPr lang="en-US" sz="4400"/>
            </a:br>
            <a:r>
              <a:rPr lang="en-US" sz="4400"/>
              <a:t>on Solar and Heliospheric Activity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xfrm>
            <a:off x="8648700" y="6426200"/>
            <a:ext cx="241300" cy="254000"/>
          </a:xfrm>
          <a:ln/>
        </p:spPr>
        <p:txBody>
          <a:bodyPr/>
          <a:lstStyle/>
          <a:p>
            <a:pPr marL="698500"/>
            <a:endParaRPr lang="en-US"/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963613" y="3302000"/>
            <a:ext cx="7196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Movie sequence from all four SECCHI telescopes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on both STEREO spacecraft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2010 April 3 - 12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A3E0-36D7-9C4C-9B60-E58BF892DA39}" type="slidenum">
              <a:rPr lang="en-US"/>
              <a:pPr/>
              <a:t>26</a:t>
            </a:fld>
            <a:endParaRPr lang="en-US"/>
          </a:p>
        </p:txBody>
      </p:sp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xfrm>
            <a:off x="1803400" y="177800"/>
            <a:ext cx="7213600" cy="1714500"/>
          </a:xfrm>
          <a:ln/>
        </p:spPr>
        <p:txBody>
          <a:bodyPr/>
          <a:lstStyle/>
          <a:p>
            <a:r>
              <a:rPr lang="en-US" sz="4400"/>
              <a:t>A Unique Set of Viewpoints</a:t>
            </a:r>
            <a:br>
              <a:rPr lang="en-US" sz="4400"/>
            </a:br>
            <a:r>
              <a:rPr lang="en-US" sz="4400"/>
              <a:t>on Solar and Heliospheric Activity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xfrm>
            <a:off x="8648700" y="6426200"/>
            <a:ext cx="241300" cy="254000"/>
          </a:xfrm>
          <a:ln/>
        </p:spPr>
        <p:txBody>
          <a:bodyPr/>
          <a:lstStyle/>
          <a:p>
            <a:pPr marL="698500"/>
            <a:endParaRPr lang="en-US"/>
          </a:p>
        </p:txBody>
      </p:sp>
      <p:pic>
        <p:nvPicPr>
          <p:cNvPr id="40963" name="secchi_20100403_12-1.mov" descr="/Users/gurman/Documents/missions/STEREO/presentations/space weather workshop 2010/stereo_sww_201004.ppt_media/secchi_20100403_12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2700"/>
            <a:ext cx="6819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00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096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97B8E-7D8D-4441-A9A9-D167917DA89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44C2-02A0-D046-BBF7-328722A29101}" type="slidenum">
              <a:rPr lang="en-US"/>
              <a:pPr/>
              <a:t>28</a:t>
            </a:fld>
            <a:endParaRPr lang="en-US"/>
          </a:p>
        </p:txBody>
      </p:sp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Full-resolution telemetry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2057400"/>
            <a:ext cx="8636000" cy="3784600"/>
          </a:xfrm>
          <a:ln/>
        </p:spPr>
        <p:txBody>
          <a:bodyPr/>
          <a:lstStyle/>
          <a:p>
            <a:pPr marL="698500"/>
            <a:r>
              <a:rPr lang="en-US"/>
              <a:t>Acquired through Deep Space Network sites only</a:t>
            </a:r>
          </a:p>
          <a:p>
            <a:pPr marL="698500"/>
            <a:r>
              <a:rPr lang="en-US"/>
              <a:t>Reformatted and available online in ~ 2 days</a:t>
            </a:r>
          </a:p>
          <a:p>
            <a:pPr marL="1041400" lvl="1"/>
            <a:r>
              <a:rPr lang="en-US"/>
              <a:t>Longer for some higher level data products</a:t>
            </a:r>
          </a:p>
          <a:p>
            <a:pPr marL="698500"/>
            <a:r>
              <a:rPr lang="en-US"/>
              <a:t>Available from the STEREO Science Center:</a:t>
            </a:r>
          </a:p>
          <a:p>
            <a:pPr marL="1041400" lvl="1"/>
            <a:r>
              <a:rPr lang="en-US" u="sng">
                <a:hlinkClick r:id="rId2"/>
              </a:rPr>
              <a:t>http://stereo-ssc.nascom.nasa.gov/data.shtml</a:t>
            </a:r>
            <a:endParaRPr lang="en-US"/>
          </a:p>
          <a:p>
            <a:pPr marL="1041400" lvl="1"/>
            <a:r>
              <a:rPr lang="en-US"/>
              <a:t>Includes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instrument resource pages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link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8615-E250-DF41-A918-F15347585A1B}" type="slidenum">
              <a:rPr lang="en-US"/>
              <a:pPr/>
              <a:t>29</a:t>
            </a:fld>
            <a:endParaRPr lang="en-US"/>
          </a:p>
        </p:txBody>
      </p:sp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>
          <a:xfrm>
            <a:off x="1968500" y="177800"/>
            <a:ext cx="6908800" cy="723900"/>
          </a:xfrm>
          <a:ln/>
        </p:spPr>
        <p:txBody>
          <a:bodyPr/>
          <a:lstStyle/>
          <a:p>
            <a:r>
              <a:rPr lang="en-US"/>
              <a:t>STEREO data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>
          <a:xfrm>
            <a:off x="-139700" y="1752600"/>
            <a:ext cx="3492500" cy="4394200"/>
          </a:xfrm>
          <a:ln/>
        </p:spPr>
        <p:txBody>
          <a:bodyPr/>
          <a:lstStyle/>
          <a:p>
            <a:pPr marL="698500"/>
            <a:r>
              <a:rPr lang="en-US"/>
              <a:t>Instrument resource pages</a:t>
            </a:r>
          </a:p>
          <a:p>
            <a:pPr marL="698500"/>
            <a:r>
              <a:rPr lang="en-US"/>
              <a:t>Anonymous ftp access</a:t>
            </a:r>
          </a:p>
          <a:p>
            <a:pPr marL="698500"/>
            <a:r>
              <a:rPr lang="en-US"/>
              <a:t>Data at PI institutions and elsewhere</a:t>
            </a:r>
          </a:p>
          <a:p>
            <a:pPr marL="698500"/>
            <a:r>
              <a:rPr lang="en-US"/>
              <a:t>Access </a:t>
            </a:r>
            <a:r>
              <a:rPr lang="en-US" i="1"/>
              <a:t>via</a:t>
            </a:r>
            <a:r>
              <a:rPr lang="en-US"/>
              <a:t> virtual observatories</a:t>
            </a:r>
          </a:p>
          <a:p>
            <a:pPr marL="698500"/>
            <a:r>
              <a:rPr lang="en-US"/>
              <a:t>Ancillary data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95338"/>
            <a:ext cx="6184900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E49C-3F2A-A14F-971A-6FC28D5F5241}" type="slidenum">
              <a:rPr lang="en-US"/>
              <a:pPr/>
              <a:t>3</a:t>
            </a:fld>
            <a:endParaRPr lang="en-US"/>
          </a:p>
        </p:txBody>
      </p:sp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Level 1 Requirements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1803400"/>
            <a:ext cx="8636000" cy="4737100"/>
          </a:xfrm>
          <a:ln/>
        </p:spPr>
        <p:txBody>
          <a:bodyPr/>
          <a:lstStyle/>
          <a:p>
            <a:pPr marL="698500"/>
            <a:r>
              <a:rPr lang="en-US" sz="2800"/>
              <a:t>Understand the causes and mechanisms of CME initiation</a:t>
            </a:r>
          </a:p>
          <a:p>
            <a:pPr marL="698500"/>
            <a:r>
              <a:rPr lang="en-US" sz="2800"/>
              <a:t>Characterize the propagation of CMEs through the heliosphere</a:t>
            </a:r>
          </a:p>
          <a:p>
            <a:pPr marL="698500"/>
            <a:r>
              <a:rPr lang="en-US" sz="2800"/>
              <a:t>Discover the mechanisms and sites of energetic particle acceleration in the low corona and the interplanetary medium</a:t>
            </a:r>
          </a:p>
          <a:p>
            <a:pPr marL="698500"/>
            <a:r>
              <a:rPr lang="en-US" sz="2800"/>
              <a:t>Develop a 3D, time-dependent model of the magnetic topology, temperature, density, and velocity structure of the ambient solar wind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26096-8FD1-564A-A8A9-8715CE282722}" type="slidenum">
              <a:rPr lang="en-US"/>
              <a:pPr/>
              <a:t>30</a:t>
            </a:fld>
            <a:endParaRPr lang="en-US"/>
          </a:p>
        </p:txBody>
      </p:sp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 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instrument resource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page (SECCHI)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>
          <a:xfrm>
            <a:off x="-114300" y="3238500"/>
            <a:ext cx="2413000" cy="1930400"/>
          </a:xfrm>
          <a:ln/>
        </p:spPr>
        <p:txBody>
          <a:bodyPr/>
          <a:lstStyle/>
          <a:p>
            <a:pPr marL="698500"/>
            <a:r>
              <a:rPr lang="en-US"/>
              <a:t>File contents description</a:t>
            </a:r>
          </a:p>
          <a:p>
            <a:pPr marL="698500"/>
            <a:r>
              <a:rPr lang="en-US"/>
              <a:t>User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guide</a:t>
            </a:r>
          </a:p>
          <a:p>
            <a:pPr marL="698500"/>
            <a:r>
              <a:rPr lang="en-US"/>
              <a:t>Contact info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057400"/>
            <a:ext cx="65801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D2568-7086-4240-91A5-D7602E561A1C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-88900" y="1943100"/>
            <a:ext cx="5207000" cy="4635500"/>
          </a:xfrm>
          <a:ln/>
        </p:spPr>
        <p:txBody>
          <a:bodyPr/>
          <a:lstStyle/>
          <a:p>
            <a:pPr marL="698500"/>
            <a:r>
              <a:rPr lang="en-US"/>
              <a:t>Two nearly identical spacecraft launched by a single ELV</a:t>
            </a:r>
          </a:p>
          <a:p>
            <a:pPr marL="1041400" lvl="1"/>
            <a:r>
              <a:rPr lang="en-US"/>
              <a:t>Bottom spacecraft in stack has adapter ring, some strengthening</a:t>
            </a:r>
          </a:p>
          <a:p>
            <a:pPr marL="1041400" lvl="1"/>
            <a:r>
              <a:rPr lang="en-US"/>
              <a:t>Spacecraft built at Johns Hopkins University APL</a:t>
            </a:r>
          </a:p>
          <a:p>
            <a:pPr marL="698500"/>
            <a:r>
              <a:rPr lang="en-US"/>
              <a:t>Four science investigations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698625"/>
            <a:ext cx="40894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782E-7B6D-CB41-8B77-7E79A65E6780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Scientific Instruments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333500" lvl="1" indent="-571500">
              <a:lnSpc>
                <a:spcPct val="80000"/>
              </a:lnSpc>
            </a:pPr>
            <a:r>
              <a:rPr lang="en-US" sz="3000"/>
              <a:t>S/WAVES - broad frequency response RF detection of Type II, III bursts</a:t>
            </a:r>
          </a:p>
          <a:p>
            <a:pPr marL="1333500" lvl="1" indent="-571500">
              <a:lnSpc>
                <a:spcPct val="80000"/>
              </a:lnSpc>
              <a:spcBef>
                <a:spcPts val="2200"/>
              </a:spcBef>
            </a:pPr>
            <a:r>
              <a:rPr lang="en-US" sz="3000"/>
              <a:t>PLASTIC - solar wind plasma and suprathermal ion composition measurements</a:t>
            </a:r>
          </a:p>
          <a:p>
            <a:pPr marL="1333500" lvl="1" indent="-571500">
              <a:lnSpc>
                <a:spcPct val="80000"/>
              </a:lnSpc>
              <a:spcBef>
                <a:spcPts val="2200"/>
              </a:spcBef>
            </a:pPr>
            <a:r>
              <a:rPr lang="en-US" sz="3000"/>
              <a:t>IMPACT - energetic electrons and ions, magnetic field</a:t>
            </a:r>
          </a:p>
          <a:p>
            <a:pPr marL="1333500" lvl="1" indent="-571500">
              <a:lnSpc>
                <a:spcPct val="80000"/>
              </a:lnSpc>
              <a:spcBef>
                <a:spcPts val="2200"/>
              </a:spcBef>
            </a:pPr>
            <a:r>
              <a:rPr lang="en-US" sz="3000"/>
              <a:t>SECCHI - EUV, coronagraphs and heliospheric imagers (surface to 1.5 AU)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FB6B-E125-1E49-8352-C091EFAA5C85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Instrument Hardware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xfrm>
            <a:off x="368300" y="3644900"/>
            <a:ext cx="8470900" cy="584200"/>
          </a:xfrm>
          <a:ln/>
        </p:spPr>
        <p:txBody>
          <a:bodyPr/>
          <a:lstStyle/>
          <a:p>
            <a:r>
              <a:rPr lang="en-US"/>
              <a:t>    PLASTIC                 IMPACT boom             IMPACT boom</a:t>
            </a:r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355600" y="1763713"/>
            <a:ext cx="8432800" cy="4357687"/>
            <a:chOff x="0" y="0"/>
            <a:chExt cx="5312" cy="2744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17"/>
              <a:ext cx="184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" y="1483"/>
              <a:ext cx="1464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1500"/>
              <a:ext cx="1472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"/>
              <a:ext cx="1845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0"/>
              <a:ext cx="1651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0"/>
              <a:ext cx="1651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0" name="Rectangle 10"/>
          <p:cNvSpPr>
            <a:spLocks/>
          </p:cNvSpPr>
          <p:nvPr/>
        </p:nvSpPr>
        <p:spPr bwMode="auto">
          <a:xfrm>
            <a:off x="368300" y="6007100"/>
            <a:ext cx="847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SECCHI SCIP                  SECCHI HI                 S/WAVES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85A9-AAD4-9243-9C3B-5B719FE894CF}" type="slidenum">
              <a:rPr lang="en-US"/>
              <a:pPr/>
              <a:t>7</a:t>
            </a:fld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Orbit Design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xfrm>
            <a:off x="50800" y="1943100"/>
            <a:ext cx="8966200" cy="3886200"/>
          </a:xfrm>
          <a:ln/>
        </p:spPr>
        <p:txBody>
          <a:bodyPr/>
          <a:lstStyle/>
          <a:p>
            <a:pPr marL="698500"/>
            <a:r>
              <a:rPr lang="en-US"/>
              <a:t>Science team selected a separation rate of 22° year</a:t>
            </a:r>
            <a:r>
              <a:rPr lang="en-US" baseline="32000"/>
              <a:t>-1</a:t>
            </a:r>
            <a:r>
              <a:rPr lang="en-US"/>
              <a:t> from the Sun-earth line</a:t>
            </a:r>
          </a:p>
          <a:p>
            <a:pPr marL="698500"/>
            <a:r>
              <a:rPr lang="en-US"/>
              <a:t>Implemented by launching the spacecraft into slightly different phasing orbits with apogees beyond the moon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orbit</a:t>
            </a:r>
          </a:p>
          <a:p>
            <a:pPr marL="1041400" lvl="1"/>
            <a:r>
              <a:rPr lang="en-US"/>
              <a:t>Use moon for gravity assist to achieve heliocentric orbits with desired separation rate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7D4B-8F41-CF4D-A28D-6276DB05AD02}" type="slidenum">
              <a:rPr lang="en-US"/>
              <a:pPr/>
              <a:t>8</a:t>
            </a:fld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Launch and Transfer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1943100"/>
            <a:ext cx="8636000" cy="4368800"/>
          </a:xfrm>
          <a:ln/>
        </p:spPr>
        <p:txBody>
          <a:bodyPr/>
          <a:lstStyle/>
          <a:p>
            <a:pPr marL="698500"/>
            <a:r>
              <a:rPr lang="en-US"/>
              <a:t>Spacecraft launched 2006 October 25 (26 UT)</a:t>
            </a:r>
          </a:p>
          <a:p>
            <a:pPr marL="1041400" lvl="1"/>
            <a:r>
              <a:rPr lang="en-US"/>
              <a:t>Delta II 7925-10L from CCAFS</a:t>
            </a:r>
          </a:p>
          <a:p>
            <a:pPr marL="698500"/>
            <a:r>
              <a:rPr lang="en-US"/>
              <a:t>Ahead spacecraft transferred to heliocentric orbit 2006 December 22</a:t>
            </a:r>
          </a:p>
          <a:p>
            <a:pPr marL="698500"/>
            <a:r>
              <a:rPr lang="en-US"/>
              <a:t>Behind in heliocentric orbit 2007 January 21</a:t>
            </a:r>
          </a:p>
          <a:p>
            <a:pPr marL="698500"/>
            <a:r>
              <a:rPr lang="en-US"/>
              <a:t>To see where STEREO A and B are today, use:</a:t>
            </a:r>
          </a:p>
          <a:p>
            <a:pPr marL="1041400" lvl="1"/>
            <a:r>
              <a:rPr lang="en-US" u="sng">
                <a:hlinkClick r:id="rId2"/>
              </a:rPr>
              <a:t>http://stereo-ssc.nascom.nasa.gov/where.shtml</a:t>
            </a:r>
            <a:endParaRPr lang="en-US" u="sng"/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46B2-BC7B-C54F-981F-C5D6542DCE69}" type="slidenum">
              <a:rPr lang="en-US"/>
              <a:pPr/>
              <a:t>9</a:t>
            </a:fld>
            <a:endParaRPr lang="en-US"/>
          </a:p>
        </p:txBody>
      </p:sp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xfrm>
            <a:off x="1968500" y="101600"/>
            <a:ext cx="7010400" cy="1676400"/>
          </a:xfrm>
          <a:ln/>
        </p:spPr>
        <p:txBody>
          <a:bodyPr/>
          <a:lstStyle/>
          <a:p>
            <a:r>
              <a:rPr lang="en-US"/>
              <a:t>A unique view</a:t>
            </a:r>
            <a:br>
              <a:rPr lang="en-US"/>
            </a:br>
            <a:r>
              <a:rPr lang="en-US"/>
              <a:t>(during early heliocentric ops)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>
          <a:xfrm>
            <a:off x="-215900" y="1943100"/>
            <a:ext cx="2755900" cy="3251200"/>
          </a:xfrm>
          <a:ln/>
        </p:spPr>
        <p:txBody>
          <a:bodyPr/>
          <a:lstStyle/>
          <a:p>
            <a:pPr marL="698500"/>
            <a:r>
              <a:rPr lang="en-US"/>
              <a:t>Lunar transit of the Sun, 2007 February 25</a:t>
            </a:r>
          </a:p>
        </p:txBody>
      </p:sp>
      <p:pic>
        <p:nvPicPr>
          <p:cNvPr id="23555" name="transit_label_large-1.mov" descr="/Users/gurman/Documents/missions/STEREO/presentations/space weather workshop 2010/stereo_sww_201004.ppt_media/transit_label_large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209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00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355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1227</Words>
  <Characters>0</Characters>
  <Application>Microsoft Macintosh PowerPoint</Application>
  <PresentationFormat>On-screen Show (4:3)</PresentationFormat>
  <Lines>0</Lines>
  <Paragraphs>202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Gill Sans</vt:lpstr>
      <vt:lpstr>ヒラギノ角ゴ ProN W3</vt:lpstr>
      <vt:lpstr>Lucida Grande</vt:lpstr>
      <vt:lpstr>Title &amp; Subtitle</vt:lpstr>
      <vt:lpstr>Title &amp; Bullets</vt:lpstr>
      <vt:lpstr>Blank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Title - Center</vt:lpstr>
      <vt:lpstr>Title &amp; Bullets - Left</vt:lpstr>
      <vt:lpstr>Title &amp; Bullets - 2 Column</vt:lpstr>
      <vt:lpstr>Title &amp; Bullets - Right</vt:lpstr>
      <vt:lpstr>Title, Bullets &amp; Photo</vt:lpstr>
      <vt:lpstr>NASA’s STEREO Mission</vt:lpstr>
      <vt:lpstr>The STEREO Mission</vt:lpstr>
      <vt:lpstr>Level 1 Requirements</vt:lpstr>
      <vt:lpstr>Implementation</vt:lpstr>
      <vt:lpstr>Scientific Instruments</vt:lpstr>
      <vt:lpstr>Instrument Hardware</vt:lpstr>
      <vt:lpstr>Orbit Design</vt:lpstr>
      <vt:lpstr>Launch and Transfer</vt:lpstr>
      <vt:lpstr>A unique view (during early heliocentric ops)</vt:lpstr>
      <vt:lpstr>An Aside</vt:lpstr>
      <vt:lpstr>Space Weather Information from STEREO (I)</vt:lpstr>
      <vt:lpstr>Beacon mode data availability</vt:lpstr>
      <vt:lpstr>What do we get in beacon mode?</vt:lpstr>
      <vt:lpstr>Beacon mode data</vt:lpstr>
      <vt:lpstr>How long can we keep this up?</vt:lpstr>
      <vt:lpstr>How long can we keep this up?</vt:lpstr>
      <vt:lpstr>Beacon mode?</vt:lpstr>
      <vt:lpstr>What have we learned?</vt:lpstr>
      <vt:lpstr>Geometric triangulation using J-maps</vt:lpstr>
      <vt:lpstr>Forward modeling</vt:lpstr>
      <vt:lpstr>Angular extent of energetic particle events (I)</vt:lpstr>
      <vt:lpstr>Complexity of Magnetic Cloud field (CIR interaction)</vt:lpstr>
      <vt:lpstr>Complexity of Magnetic Cloud field (CIR interaction)</vt:lpstr>
      <vt:lpstr>And I’m leaving out....</vt:lpstr>
      <vt:lpstr>A Unique Set of Viewpoints on Solar and Heliospheric Activity</vt:lpstr>
      <vt:lpstr>A Unique Set of Viewpoints on Solar and Heliospheric Activity</vt:lpstr>
      <vt:lpstr>PowerPoint Presentation</vt:lpstr>
      <vt:lpstr>Full-resolution telemetry</vt:lpstr>
      <vt:lpstr>STEREO data</vt:lpstr>
      <vt:lpstr>A sample “instrument resource” page (SECCHI)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Claire Parkinson</dc:creator>
  <cp:keywords/>
  <dc:description/>
  <cp:lastModifiedBy>Microsoft Office User</cp:lastModifiedBy>
  <cp:revision>1</cp:revision>
  <dcterms:modified xsi:type="dcterms:W3CDTF">2012-03-20T22:12:48Z</dcterms:modified>
</cp:coreProperties>
</file>