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mov" ContentType="video/unknown"/>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5.bin" ContentType="application/vnd.openxmlformats-officedocument.oleObject"/>
  <Override PartName="/ppt/notesSlides/notesSlide13.xml" ContentType="application/vnd.openxmlformats-officedocument.presentationml.notesSlide+xml"/>
  <Override PartName="/ppt/embeddings/oleObject6.bin" ContentType="application/vnd.openxmlformats-officedocument.oleObject"/>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308" r:id="rId3"/>
    <p:sldId id="309" r:id="rId4"/>
    <p:sldId id="258" r:id="rId5"/>
    <p:sldId id="278" r:id="rId6"/>
    <p:sldId id="281" r:id="rId7"/>
    <p:sldId id="282" r:id="rId8"/>
    <p:sldId id="257" r:id="rId9"/>
    <p:sldId id="306" r:id="rId10"/>
    <p:sldId id="259" r:id="rId11"/>
    <p:sldId id="283" r:id="rId12"/>
    <p:sldId id="267" r:id="rId13"/>
    <p:sldId id="269" r:id="rId14"/>
    <p:sldId id="274" r:id="rId15"/>
    <p:sldId id="275" r:id="rId16"/>
    <p:sldId id="324" r:id="rId17"/>
    <p:sldId id="285" r:id="rId18"/>
    <p:sldId id="310" r:id="rId19"/>
    <p:sldId id="314" r:id="rId20"/>
    <p:sldId id="328" r:id="rId21"/>
    <p:sldId id="300" r:id="rId22"/>
    <p:sldId id="260" r:id="rId23"/>
    <p:sldId id="298" r:id="rId24"/>
    <p:sldId id="317" r:id="rId25"/>
    <p:sldId id="319" r:id="rId26"/>
    <p:sldId id="305" r:id="rId27"/>
    <p:sldId id="320" r:id="rId28"/>
    <p:sldId id="321" r:id="rId29"/>
    <p:sldId id="322" r:id="rId30"/>
    <p:sldId id="327" r:id="rId31"/>
  </p:sldIdLst>
  <p:sldSz cx="9144000" cy="6858000" type="screen4x3"/>
  <p:notesSz cx="6858000" cy="9144000"/>
  <p:custShowLst>
    <p:custShow name="Thanks" id="0">
      <p:sldLst>
        <p:sld r:id="rId27"/>
        <p:sld r:id="rId28"/>
        <p:sld r:id="rId29"/>
        <p:sld r:id="rId30"/>
        <p:sld r:id="rId31"/>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0A18"/>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118" autoAdjust="0"/>
  </p:normalViewPr>
  <p:slideViewPr>
    <p:cSldViewPr>
      <p:cViewPr>
        <p:scale>
          <a:sx n="68" d="100"/>
          <a:sy n="68" d="100"/>
        </p:scale>
        <p:origin x="-1432" y="-192"/>
      </p:cViewPr>
      <p:guideLst>
        <p:guide orient="horz" pos="2160"/>
        <p:guide pos="2880"/>
      </p:guideLst>
    </p:cSldViewPr>
  </p:slideViewPr>
  <p:outlineViewPr>
    <p:cViewPr>
      <p:scale>
        <a:sx n="33" d="100"/>
        <a:sy n="33" d="100"/>
      </p:scale>
      <p:origin x="0" y="13224"/>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image" Target="../media/image16.emf"/><Relationship Id="rId2"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 Id="rId2"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p>
        </p:txBody>
      </p:sp>
      <p:sp>
        <p:nvSpPr>
          <p:cNvPr id="921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p>
        </p:txBody>
      </p:sp>
      <p:sp>
        <p:nvSpPr>
          <p:cNvPr id="92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p>
        </p:txBody>
      </p:sp>
      <p:sp>
        <p:nvSpPr>
          <p:cNvPr id="922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912EDCA6-F44B-0645-84C7-6F82AA45DBC3}" type="slidenum">
              <a:rPr lang="en-US"/>
              <a:pPr>
                <a:defRPr/>
              </a:pPr>
              <a:t>‹#›</a:t>
            </a:fld>
            <a:endParaRPr lang="en-US"/>
          </a:p>
        </p:txBody>
      </p:sp>
    </p:spTree>
    <p:extLst>
      <p:ext uri="{BB962C8B-B14F-4D97-AF65-F5344CB8AC3E}">
        <p14:creationId xmlns:p14="http://schemas.microsoft.com/office/powerpoint/2010/main" val="16983325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7A30CD-AB15-ED44-8C5B-A4AFB5AB5B8E}" type="slidenum">
              <a:rPr lang="en-US" sz="1200"/>
              <a:pPr/>
              <a:t>1</a:t>
            </a:fld>
            <a:endParaRPr lang="en-US" sz="1200"/>
          </a:p>
        </p:txBody>
      </p:sp>
      <p:sp>
        <p:nvSpPr>
          <p:cNvPr id="112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0483" name="Rectangle 3"/>
          <p:cNvSpPr>
            <a:spLocks noGrp="1" noChangeArrowheads="1"/>
          </p:cNvSpPr>
          <p:nvPr>
            <p:ph type="body" idx="1"/>
          </p:nvPr>
        </p:nvSpPr>
        <p:spPr>
          <a:noFill/>
        </p:spPr>
        <p:txBody>
          <a:bodyPr/>
          <a:lstStyle/>
          <a:p>
            <a:pPr marL="228600" indent="-228600" eaLnBrk="1" hangingPunct="1">
              <a:buFont typeface="Wingdings" charset="0"/>
              <a:buAutoNum type="arabicPlain"/>
            </a:pPr>
            <a:r>
              <a:rPr lang="en-US" dirty="0" smtClean="0"/>
              <a:t>Today</a:t>
            </a:r>
            <a:r>
              <a:rPr lang="en-US" baseline="0" dirty="0" smtClean="0"/>
              <a:t> I thought it would be interesting to start with a topic </a:t>
            </a:r>
            <a:r>
              <a:rPr lang="en-US" dirty="0" smtClean="0"/>
              <a:t>George </a:t>
            </a:r>
            <a:r>
              <a:rPr lang="en-US" dirty="0"/>
              <a:t>Ellery </a:t>
            </a:r>
            <a:r>
              <a:rPr lang="en-US" dirty="0" smtClean="0"/>
              <a:t>Hale</a:t>
            </a:r>
            <a:r>
              <a:rPr lang="en-US" baseline="0" dirty="0" smtClean="0"/>
              <a:t> worked on, then move on to a more modern one.</a:t>
            </a:r>
          </a:p>
          <a:p>
            <a:pPr marL="228600" indent="-228600" eaLnBrk="1" hangingPunct="1">
              <a:buFont typeface="Wingdings" charset="0"/>
              <a:buAutoNum type="arabicPlain"/>
            </a:pPr>
            <a:r>
              <a:rPr lang="en-US" altLang="ja-JP" dirty="0" smtClean="0"/>
              <a:t>I</a:t>
            </a:r>
            <a:r>
              <a:rPr lang="ja-JP" altLang="en-US" dirty="0" smtClean="0"/>
              <a:t>’</a:t>
            </a:r>
            <a:r>
              <a:rPr lang="en-US" altLang="ja-JP" dirty="0" smtClean="0"/>
              <a:t>m </a:t>
            </a:r>
            <a:r>
              <a:rPr lang="en-US" altLang="ja-JP" dirty="0"/>
              <a:t>going </a:t>
            </a:r>
            <a:r>
              <a:rPr lang="en-US" altLang="ja-JP" dirty="0" smtClean="0"/>
              <a:t>to use the </a:t>
            </a:r>
            <a:r>
              <a:rPr lang="en-US" altLang="ja-JP" dirty="0"/>
              <a:t>concept of magnetic helicity, </a:t>
            </a:r>
            <a:r>
              <a:rPr lang="en-US" altLang="ja-JP" dirty="0" smtClean="0"/>
              <a:t>which is a </a:t>
            </a:r>
            <a:r>
              <a:rPr lang="en-US" altLang="ja-JP" dirty="0"/>
              <a:t>useful measure of the </a:t>
            </a:r>
            <a:r>
              <a:rPr lang="en-US" altLang="ja-JP" dirty="0" smtClean="0"/>
              <a:t>topology of </a:t>
            </a:r>
            <a:r>
              <a:rPr lang="en-US" altLang="ja-JP" dirty="0"/>
              <a:t>magnetic </a:t>
            </a:r>
            <a:r>
              <a:rPr lang="en-US" altLang="ja-JP" dirty="0" smtClean="0"/>
              <a:t>fields, as a</a:t>
            </a:r>
            <a:r>
              <a:rPr lang="en-US" altLang="ja-JP" baseline="0" dirty="0" smtClean="0"/>
              <a:t> unifying</a:t>
            </a:r>
            <a:r>
              <a:rPr lang="en-US" altLang="ja-JP" dirty="0" smtClean="0"/>
              <a:t> framework.</a:t>
            </a:r>
          </a:p>
          <a:p>
            <a:pPr marL="228600" indent="-228600" eaLnBrk="1" hangingPunct="1">
              <a:buFont typeface="Wingdings" charset="0"/>
              <a:buAutoNum type="arabicPlain"/>
            </a:pPr>
            <a:r>
              <a:rPr lang="en-US" altLang="ja-JP" dirty="0" smtClean="0"/>
              <a:t>The</a:t>
            </a:r>
            <a:r>
              <a:rPr lang="en-US" altLang="ja-JP" baseline="0" dirty="0" smtClean="0"/>
              <a:t> conservation of magnetic </a:t>
            </a:r>
            <a:r>
              <a:rPr lang="en-US" altLang="ja-JP" dirty="0" smtClean="0"/>
              <a:t>helicity</a:t>
            </a:r>
            <a:r>
              <a:rPr lang="en-US" altLang="ja-JP" baseline="0" dirty="0" smtClean="0"/>
              <a:t> UNITES what would at first </a:t>
            </a:r>
            <a:r>
              <a:rPr lang="en-US" altLang="ja-JP" baseline="0" dirty="0" err="1" smtClean="0"/>
              <a:t>irst</a:t>
            </a:r>
            <a:r>
              <a:rPr lang="en-US" altLang="ja-JP" baseline="0" dirty="0" smtClean="0"/>
              <a:t> seem to be two quite different topics, namely</a:t>
            </a:r>
            <a:endParaRPr lang="en-US" altLang="ja-JP" dirty="0" smtClean="0"/>
          </a:p>
          <a:p>
            <a:pPr marL="685800" lvl="1" indent="-228600" eaLnBrk="1" hangingPunct="1">
              <a:buFont typeface="Arial"/>
              <a:buChar char="•"/>
            </a:pPr>
            <a:r>
              <a:rPr lang="en-US" altLang="ja-JP" dirty="0" smtClean="0"/>
              <a:t>The role of Helical Turbulent Convection below the Sun’s visible surface in creating </a:t>
            </a:r>
            <a:r>
              <a:rPr lang="en-US" altLang="ja-JP" baseline="0" dirty="0" smtClean="0"/>
              <a:t>twisted structures first seen by Hale, on the one hand</a:t>
            </a:r>
            <a:endParaRPr lang="en-US" altLang="ja-JP" dirty="0" smtClean="0"/>
          </a:p>
          <a:p>
            <a:pPr marL="685800" lvl="1" indent="-228600" eaLnBrk="1" hangingPunct="1">
              <a:buFont typeface="Arial"/>
              <a:buChar char="•"/>
            </a:pPr>
            <a:r>
              <a:rPr lang="en-US" altLang="ja-JP" dirty="0" smtClean="0"/>
              <a:t>Solar</a:t>
            </a:r>
            <a:r>
              <a:rPr lang="en-US" altLang="ja-JP" baseline="0" dirty="0" smtClean="0"/>
              <a:t> Eruptive Events and why they lead to what we call “Space Weather” near Earth, with attendant harm to modern technologies, on the other.</a:t>
            </a:r>
            <a:endParaRPr lang="en-US" altLang="ja-JP" dirty="0"/>
          </a:p>
          <a:p>
            <a:pPr marL="228600" indent="-228600" eaLnBrk="1" hangingPunct="1"/>
            <a:r>
              <a:rPr lang="en-US" dirty="0" smtClean="0"/>
              <a:t>More</a:t>
            </a:r>
          </a:p>
          <a:p>
            <a:pPr marL="228600" indent="-228600" eaLnBrk="1" hangingPunct="1"/>
            <a:r>
              <a:rPr lang="en-US" dirty="0" smtClean="0"/>
              <a:t>More</a:t>
            </a:r>
          </a:p>
          <a:p>
            <a:pPr marL="228600" indent="-228600" eaLnBrk="1" hangingPunct="1"/>
            <a:r>
              <a:rPr lang="en-US" dirty="0" smtClean="0"/>
              <a:t>More</a:t>
            </a:r>
          </a:p>
          <a:p>
            <a:pPr marL="228600" indent="-228600" eaLnBrk="1" hangingPunct="1"/>
            <a:endParaRPr lang="en-US" dirty="0" smtClean="0"/>
          </a:p>
          <a:p>
            <a:pPr marL="228600" indent="-228600"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B135E3-9815-4B40-B68F-230032383B1A}" type="slidenum">
              <a:rPr lang="en-US" sz="1200"/>
              <a:pPr/>
              <a:t>10</a:t>
            </a:fld>
            <a:endParaRPr lang="en-US" sz="1200"/>
          </a:p>
        </p:txBody>
      </p:sp>
      <p:sp>
        <p:nvSpPr>
          <p:cNvPr id="17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a:noFill/>
        </p:spPr>
        <p:txBody>
          <a:bodyPr/>
          <a:lstStyle/>
          <a:p>
            <a:pPr eaLnBrk="1" hangingPunct="1"/>
            <a:r>
              <a:rPr lang="en-US"/>
              <a:t>Now let</a:t>
            </a:r>
            <a:r>
              <a:rPr lang="ja-JP" altLang="en-US" dirty="0"/>
              <a:t>’</a:t>
            </a:r>
            <a:r>
              <a:rPr lang="en-US" altLang="ja-JP" dirty="0"/>
              <a:t>s talk about magnetic helicity, which you will remember from the subtitle of this talk.</a:t>
            </a:r>
          </a:p>
          <a:p>
            <a:pPr eaLnBrk="1" hangingPunct="1"/>
            <a:r>
              <a:rPr lang="en-US" dirty="0"/>
              <a:t>(GO THROUGH THE SLIDE, MENTIONING THE CONCEPT OF A FLUX SYSTEM)</a:t>
            </a:r>
          </a:p>
          <a:p>
            <a:pPr eaLnBrk="1" hangingPunct="1"/>
            <a:r>
              <a:rPr lang="en-US" dirty="0"/>
              <a:t>Note that although the photosphere is not force-free, alpha is a convenient measure of twist, and we can relate it to Hale</a:t>
            </a:r>
            <a:r>
              <a:rPr lang="ja-JP" altLang="en-US" dirty="0"/>
              <a:t>’</a:t>
            </a:r>
            <a:r>
              <a:rPr lang="en-US" altLang="ja-JP" dirty="0"/>
              <a:t>s vortices.</a:t>
            </a:r>
          </a:p>
          <a:p>
            <a:pPr eaLnBrk="1" hangingPunct="1"/>
            <a:r>
              <a:rPr lang="en-US" dirty="0"/>
              <a:t>Describe how to compute alpha from observations of the magnetic field vector.</a:t>
            </a:r>
          </a:p>
          <a:p>
            <a:pPr eaLnBrk="1" hangingPunct="1"/>
            <a:endParaRPr lang="en-US" dirty="0"/>
          </a:p>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A0D6CE-D88E-A242-9526-C9E76269B5F7}" type="slidenum">
              <a:rPr lang="en-US" sz="1200"/>
              <a:pPr/>
              <a:t>11</a:t>
            </a:fld>
            <a:endParaRPr lang="en-US" sz="1200"/>
          </a:p>
        </p:txBody>
      </p:sp>
      <p:sp>
        <p:nvSpPr>
          <p:cNvPr id="675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dirty="0"/>
          </a:p>
          <a:p>
            <a:pPr lvl="1" eaLnBrk="1" hangingPunct="1"/>
            <a:r>
              <a:rPr lang="en-US" dirty="0"/>
              <a:t>The upper part of the slide shows Writhe, Twist and the conservation of helicity in a purely geometric context (think of a paper ribbon or a garden hose).  (DISCUSS GARDEN HOSE)</a:t>
            </a:r>
          </a:p>
          <a:p>
            <a:pPr lvl="1" eaLnBrk="1" hangingPunct="1"/>
            <a:endParaRPr lang="en-US" dirty="0"/>
          </a:p>
          <a:p>
            <a:pPr lvl="1" eaLnBrk="1" hangingPunct="1"/>
            <a:r>
              <a:rPr lang="en-US" dirty="0"/>
              <a:t>The lower part of the slide shows four toroidal magnetic flux tubes, each with magnetic flux Phi.  Self helicities </a:t>
            </a:r>
            <a:r>
              <a:rPr lang="en-US" dirty="0" err="1"/>
              <a:t>H_ii</a:t>
            </a:r>
            <a:r>
              <a:rPr lang="en-US" dirty="0"/>
              <a:t> measure linking within the same tube.  Mutual helicities </a:t>
            </a:r>
            <a:r>
              <a:rPr lang="en-US" dirty="0" err="1"/>
              <a:t>H_ij</a:t>
            </a:r>
            <a:r>
              <a:rPr lang="en-US" dirty="0"/>
              <a:t> measure linking with different tubes.  Note that the left-most torus has T = 0 and the center torus is twisted by T = 1 turn.  Moreover T = +1 by convention, because the field is right-handed.</a:t>
            </a:r>
          </a:p>
          <a:p>
            <a:pPr lvl="1" eaLnBrk="1" hangingPunct="1"/>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B5A657-40D1-6649-9FAC-2A41A1E92DAC}" type="slidenum">
              <a:rPr lang="en-US" sz="1200"/>
              <a:pPr/>
              <a:t>12</a:t>
            </a:fld>
            <a:endParaRPr lang="en-US" sz="1200"/>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a:noFill/>
        </p:spPr>
        <p:txBody>
          <a:bodyPr/>
          <a:lstStyle/>
          <a:p>
            <a:pPr marL="228600" indent="-228600" eaLnBrk="1" hangingPunct="1">
              <a:buFontTx/>
              <a:buAutoNum type="arabicPeriod"/>
            </a:pPr>
            <a:r>
              <a:rPr lang="en-US"/>
              <a:t>In this slide we see what we call a </a:t>
            </a:r>
            <a:r>
              <a:rPr lang="en-US" b="1"/>
              <a:t>vector</a:t>
            </a:r>
            <a:r>
              <a:rPr lang="en-US"/>
              <a:t> magnetogram: the magnitude and sign of the vertical component of B is shown in black and white (as on previous slides) and the magnitude and direction of the horizontal component of B is shown by the length and direction of arrows that are color-coded blue and red for upward and downward B.</a:t>
            </a:r>
          </a:p>
          <a:p>
            <a:pPr marL="228600" indent="-228600" eaLnBrk="1" hangingPunct="1">
              <a:buFontTx/>
              <a:buAutoNum type="arabicPeriod"/>
            </a:pPr>
            <a:r>
              <a:rPr lang="en-US"/>
              <a:t>Vector magnetograms are based on both circular and linear polarization measurements. The transverse component comes from linear polarization, whose magnitude is typically and order of magnitude less than circular polarization.  Only in the last few decades, long after Hale, has meaningful measurement of linear polarization matured (and some people still dicker).</a:t>
            </a:r>
          </a:p>
          <a:p>
            <a:pPr marL="228600" indent="-228600" eaLnBrk="1" hangingPunct="1">
              <a:buFontTx/>
              <a:buAutoNum type="arabicPeriod"/>
            </a:pPr>
            <a:r>
              <a:rPr lang="en-US"/>
              <a:t>(POINT OUT VORTICES OF BOTH SENSES IN BOTH POLARITIES: MESSY!)</a:t>
            </a:r>
          </a:p>
          <a:p>
            <a:pPr marL="228600" indent="-228600" eaLnBrk="1" hangingPunct="1">
              <a:buFontTx/>
              <a:buAutoNum type="arabicPeriod"/>
            </a:pPr>
            <a:r>
              <a:rPr lang="en-US"/>
              <a:t>At each point in the vector magnetogram calculate alpha = curl B over B, then do a fit in a least-squares sense to the Active Region as a whole.  Ten- to twenty years ago this was done for datasets consisting of hundreds of Active regions.  The next slide shows the result.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4D7DAD-A21A-4740-A89A-3415847D5B9A}" type="slidenum">
              <a:rPr lang="en-US" sz="1200"/>
              <a:pPr/>
              <a:t>13</a:t>
            </a:fld>
            <a:endParaRPr lang="en-US" sz="1200"/>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a:noFill/>
        </p:spPr>
        <p:txBody>
          <a:bodyPr/>
          <a:lstStyle/>
          <a:p>
            <a:pPr marL="228600" indent="-228600" eaLnBrk="1" hangingPunct="1">
              <a:buFontTx/>
              <a:buAutoNum type="arabicPeriod"/>
            </a:pPr>
            <a:r>
              <a:rPr lang="en-US" dirty="0"/>
              <a:t>The </a:t>
            </a:r>
            <a:r>
              <a:rPr lang="ja-JP" altLang="en-US" dirty="0"/>
              <a:t>“</a:t>
            </a:r>
            <a:r>
              <a:rPr lang="en-US" altLang="ja-JP" dirty="0"/>
              <a:t>Hemispheric </a:t>
            </a:r>
            <a:r>
              <a:rPr lang="en-US" altLang="ja-JP" dirty="0" smtClean="0"/>
              <a:t>Twist</a:t>
            </a:r>
            <a:r>
              <a:rPr lang="en-US" altLang="ja-JP" baseline="0" dirty="0" smtClean="0"/>
              <a:t> </a:t>
            </a:r>
            <a:r>
              <a:rPr lang="en-US" altLang="ja-JP" dirty="0" smtClean="0"/>
              <a:t>Rule</a:t>
            </a:r>
            <a:r>
              <a:rPr lang="ja-JP" altLang="en-US" dirty="0"/>
              <a:t>”</a:t>
            </a:r>
            <a:r>
              <a:rPr lang="en-US" altLang="ja-JP" dirty="0"/>
              <a:t> says that active region magnetic fields tend to have overall twist that is left-handed in the Northern Hemisphere and right-handed in the Southern.</a:t>
            </a:r>
          </a:p>
          <a:p>
            <a:pPr marL="228600" indent="-228600" eaLnBrk="1" hangingPunct="1">
              <a:buFontTx/>
              <a:buAutoNum type="arabicPeriod"/>
            </a:pPr>
            <a:r>
              <a:rPr lang="en-US" dirty="0"/>
              <a:t>In both scatter plots, the x axis is latitude, with North on the right, and the y axis is the best-fit active-region alpha value, a measure of twist.  Each point is one active region. The</a:t>
            </a:r>
            <a:r>
              <a:rPr lang="en-US" dirty="0">
                <a:sym typeface="Symbol" charset="0"/>
              </a:rPr>
              <a:t> error bars show the range of alpha values when the AR was observed more in more than one magnetogram.</a:t>
            </a:r>
            <a:endParaRPr lang="en-US" dirty="0"/>
          </a:p>
          <a:p>
            <a:pPr marL="228600" indent="-228600" eaLnBrk="1" hangingPunct="1">
              <a:buFontTx/>
              <a:buAutoNum type="arabicPeriod"/>
            </a:pPr>
            <a:r>
              <a:rPr lang="en-US" dirty="0"/>
              <a:t>There are three basic results:</a:t>
            </a:r>
            <a:endParaRPr lang="en-US" dirty="0">
              <a:sym typeface="Symbol" charset="0"/>
            </a:endParaRPr>
          </a:p>
          <a:p>
            <a:pPr marL="742950" lvl="1" indent="-285750" eaLnBrk="1" hangingPunct="1">
              <a:buFont typeface="Arial" charset="0"/>
              <a:buChar char="a"/>
            </a:pPr>
            <a:r>
              <a:rPr lang="en-US" dirty="0"/>
              <a:t>First the hemispheric dependence : </a:t>
            </a:r>
            <a:r>
              <a:rPr lang="en-US" dirty="0">
                <a:sym typeface="Symbol" charset="0"/>
              </a:rPr>
              <a:t> is negative in the North, positive in the South (recall Hale</a:t>
            </a:r>
            <a:r>
              <a:rPr lang="ja-JP" altLang="en-US" dirty="0">
                <a:sym typeface="Symbol" charset="0"/>
              </a:rPr>
              <a:t>’</a:t>
            </a:r>
            <a:r>
              <a:rPr lang="en-US" altLang="ja-JP" dirty="0">
                <a:sym typeface="Symbol" charset="0"/>
              </a:rPr>
              <a:t>s vortices)</a:t>
            </a:r>
          </a:p>
          <a:p>
            <a:pPr marL="742950" lvl="1" indent="-285750" eaLnBrk="1" hangingPunct="1">
              <a:buFont typeface="Arial" charset="0"/>
              <a:buChar char="a"/>
            </a:pPr>
            <a:r>
              <a:rPr lang="en-US" dirty="0">
                <a:sym typeface="Symbol" charset="0"/>
              </a:rPr>
              <a:t>Second, the cycle dependence: the hemispheric helicity rule does not depend on cycle (again, recall Hale</a:t>
            </a:r>
            <a:r>
              <a:rPr lang="ja-JP" altLang="en-US" dirty="0">
                <a:sym typeface="Symbol" charset="0"/>
              </a:rPr>
              <a:t>’</a:t>
            </a:r>
            <a:r>
              <a:rPr lang="en-US" altLang="ja-JP" dirty="0">
                <a:sym typeface="Symbol" charset="0"/>
              </a:rPr>
              <a:t>s vortices)</a:t>
            </a:r>
          </a:p>
          <a:p>
            <a:pPr marL="742950" lvl="1" indent="-285750" eaLnBrk="1" hangingPunct="1">
              <a:buFont typeface="Arial" charset="0"/>
              <a:buChar char="a"/>
            </a:pPr>
            <a:r>
              <a:rPr lang="en-US" dirty="0"/>
              <a:t>Third, the scatter is real: the values are much better determined than the apparent scatter.</a:t>
            </a:r>
            <a:endParaRPr lang="en-US" dirty="0">
              <a:sym typeface="Symbol" charset="0"/>
            </a:endParaRPr>
          </a:p>
          <a:p>
            <a:pPr marL="228600" indent="-228600" eaLnBrk="1" hangingPunct="1">
              <a:buFontTx/>
              <a:buAutoNum type="arabicPeriod"/>
            </a:pPr>
            <a:r>
              <a:rPr lang="en-US" dirty="0">
                <a:sym typeface="Symbol" charset="0"/>
              </a:rPr>
              <a:t>The importance of the modern measurements relative to Hale</a:t>
            </a:r>
            <a:r>
              <a:rPr lang="ja-JP" altLang="en-US" dirty="0">
                <a:sym typeface="Symbol" charset="0"/>
              </a:rPr>
              <a:t>’</a:t>
            </a:r>
            <a:r>
              <a:rPr lang="en-US" altLang="ja-JP" dirty="0">
                <a:sym typeface="Symbol" charset="0"/>
              </a:rPr>
              <a:t>s is that they are quantitative, and both the measured slope of the fit , given by the line, and the scatter from one region to the next, given by the error bars, contain useful information, whose meaning is explored on the next slide.</a:t>
            </a:r>
          </a:p>
          <a:p>
            <a:pPr marL="228600" indent="-228600" eaLnBrk="1" hangingPunct="1">
              <a:buFont typeface="Symbol" charset="0"/>
              <a:buNone/>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455A7C-F915-EF47-9CFD-D2C8F08051A7}" type="slidenum">
              <a:rPr lang="en-US" sz="1200"/>
              <a:pPr/>
              <a:t>14</a:t>
            </a:fld>
            <a:endParaRPr lang="en-US" sz="1200"/>
          </a:p>
        </p:txBody>
      </p:sp>
      <p:sp>
        <p:nvSpPr>
          <p:cNvPr id="471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107" name="Rectangle 3"/>
          <p:cNvSpPr>
            <a:spLocks noGrp="1" noChangeArrowheads="1"/>
          </p:cNvSpPr>
          <p:nvPr>
            <p:ph type="body" idx="1"/>
          </p:nvPr>
        </p:nvSpPr>
        <p:spPr>
          <a:noFill/>
        </p:spPr>
        <p:txBody>
          <a:bodyPr/>
          <a:lstStyle/>
          <a:p>
            <a:pPr marL="228600" indent="-228600" eaLnBrk="1" hangingPunct="1">
              <a:buFontTx/>
              <a:buAutoNum type="arabicPeriod"/>
            </a:pPr>
            <a:r>
              <a:rPr lang="en-US" dirty="0"/>
              <a:t>As the </a:t>
            </a:r>
            <a:r>
              <a:rPr lang="en-US" dirty="0" smtClean="0"/>
              <a:t>frames</a:t>
            </a:r>
            <a:r>
              <a:rPr lang="en-US" baseline="0" dirty="0" smtClean="0"/>
              <a:t> </a:t>
            </a:r>
            <a:r>
              <a:rPr lang="en-US" dirty="0" smtClean="0"/>
              <a:t>on </a:t>
            </a:r>
            <a:r>
              <a:rPr lang="en-US" dirty="0"/>
              <a:t>the left-hand side of this slide illustrate, </a:t>
            </a:r>
            <a:r>
              <a:rPr lang="en-US" dirty="0" smtClean="0"/>
              <a:t>a </a:t>
            </a:r>
            <a:r>
              <a:rPr lang="en-US" dirty="0"/>
              <a:t>rising </a:t>
            </a:r>
            <a:r>
              <a:rPr lang="en-US" dirty="0" smtClean="0"/>
              <a:t>Omega loop feels two important effects: TURBULENCE</a:t>
            </a:r>
            <a:r>
              <a:rPr lang="en-US" baseline="0" dirty="0" smtClean="0"/>
              <a:t> and HELICAL MOTIONS</a:t>
            </a:r>
          </a:p>
          <a:p>
            <a:pPr marL="228600" indent="-228600" eaLnBrk="1" hangingPunct="1">
              <a:buFontTx/>
              <a:buAutoNum type="arabicPeriod"/>
            </a:pPr>
            <a:r>
              <a:rPr lang="en-US" baseline="0" dirty="0" err="1" smtClean="0"/>
              <a:t>Ir</a:t>
            </a:r>
            <a:r>
              <a:rPr lang="en-US" baseline="0" dirty="0" smtClean="0"/>
              <a:t> is very plausible that turbulence plays an important role, given the shredding of Omega loops near the surface that I showed earlier</a:t>
            </a:r>
          </a:p>
          <a:p>
            <a:pPr marL="228600" indent="-228600" eaLnBrk="1" hangingPunct="1">
              <a:buFontTx/>
              <a:buAutoNum type="arabicPeriod"/>
            </a:pPr>
            <a:r>
              <a:rPr lang="en-US" baseline="0" dirty="0" smtClean="0"/>
              <a:t>Hale plausibly thought his vortices were due to helical motions; today, we place them in the solar convection Zone, not the atmosphere.</a:t>
            </a:r>
            <a:endParaRPr lang="en-US" dirty="0"/>
          </a:p>
          <a:p>
            <a:pPr marL="228600" indent="-228600" eaLnBrk="1" hangingPunct="1">
              <a:buFontTx/>
              <a:buAutoNum type="arabicPeriod"/>
            </a:pPr>
            <a:r>
              <a:rPr lang="en-US" dirty="0" smtClean="0"/>
              <a:t>DISCUSS </a:t>
            </a:r>
            <a:r>
              <a:rPr lang="en-US" dirty="0"/>
              <a:t>LHS OF SLIDE </a:t>
            </a:r>
            <a:endParaRPr lang="en-US" dirty="0" smtClean="0"/>
          </a:p>
          <a:p>
            <a:pPr marL="228600" indent="-228600" eaLnBrk="1" hangingPunct="1">
              <a:buFontTx/>
              <a:buAutoNum type="arabicPeriod"/>
            </a:pPr>
            <a:r>
              <a:rPr lang="en-US" dirty="0" err="1" smtClean="0"/>
              <a:t>Longcope</a:t>
            </a:r>
            <a:r>
              <a:rPr lang="en-US" dirty="0"/>
              <a:t>, Fisher and </a:t>
            </a:r>
            <a:r>
              <a:rPr lang="en-US" dirty="0" err="1"/>
              <a:t>Pevtsov</a:t>
            </a:r>
            <a:r>
              <a:rPr lang="en-US" dirty="0"/>
              <a:t> (1998) have provided what I think is the most compelling modeling of the </a:t>
            </a:r>
            <a:r>
              <a:rPr lang="en-US" dirty="0" smtClean="0"/>
              <a:t>physics</a:t>
            </a:r>
            <a:r>
              <a:rPr lang="en-US" baseline="0" dirty="0" smtClean="0"/>
              <a:t> in the Sigma-Effect Model</a:t>
            </a:r>
            <a:r>
              <a:rPr lang="en-US" dirty="0" smtClean="0"/>
              <a:t> </a:t>
            </a:r>
            <a:endParaRPr lang="en-US" dirty="0"/>
          </a:p>
          <a:p>
            <a:pPr marL="228600" indent="-228600" eaLnBrk="1" hangingPunct="1">
              <a:buFontTx/>
              <a:buAutoNum type="arabicPeriod"/>
            </a:pPr>
            <a:r>
              <a:rPr lang="en-US" dirty="0"/>
              <a:t>DISCUSS RHS OF </a:t>
            </a:r>
            <a:r>
              <a:rPr lang="en-US" dirty="0" smtClean="0"/>
              <a:t>SLIDE</a:t>
            </a:r>
            <a:endParaRPr lang="en-US" dirty="0"/>
          </a:p>
          <a:p>
            <a:pPr marL="228600" indent="-228600" eaLnBrk="1" hangingPunct="1"/>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6FFF71D-8CFC-1140-B7F2-6B6D7AA9C63F}" type="slidenum">
              <a:rPr lang="en-US" sz="1200"/>
              <a:pPr/>
              <a:t>15</a:t>
            </a:fld>
            <a:endParaRPr lang="en-US" sz="1200"/>
          </a:p>
        </p:txBody>
      </p:sp>
      <p:sp>
        <p:nvSpPr>
          <p:cNvPr id="50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a:noFill/>
        </p:spPr>
        <p:txBody>
          <a:bodyPr/>
          <a:lstStyle/>
          <a:p>
            <a:pPr eaLnBrk="1" hangingPunct="1"/>
            <a:r>
              <a:rPr lang="en-US" dirty="0"/>
              <a:t>The left figure of this slide shows the observational evidence for the hemispheric helicity rule as of the late 1990s.  The right figure shows the predictions of the Sigma-Effect Model for a typical Omega-loop flux of 3 x 10^21 </a:t>
            </a:r>
            <a:r>
              <a:rPr lang="en-US" dirty="0" err="1"/>
              <a:t>Mx</a:t>
            </a:r>
            <a:r>
              <a:rPr lang="en-US" dirty="0"/>
              <a:t>. </a:t>
            </a:r>
          </a:p>
          <a:p>
            <a:pPr eaLnBrk="1" hangingPunct="1"/>
            <a:r>
              <a:rPr lang="en-US" dirty="0"/>
              <a:t>A you can see, the Sigma Effect Model successfully explains </a:t>
            </a:r>
            <a:r>
              <a:rPr lang="en-US" dirty="0" smtClean="0"/>
              <a:t>the </a:t>
            </a:r>
            <a:r>
              <a:rPr lang="en-US" dirty="0"/>
              <a:t>hemispheric </a:t>
            </a:r>
            <a:r>
              <a:rPr lang="en-US" dirty="0" smtClean="0"/>
              <a:t>dependence, the cycle dependence, </a:t>
            </a:r>
            <a:r>
              <a:rPr lang="en-US" dirty="0"/>
              <a:t>and </a:t>
            </a:r>
            <a:r>
              <a:rPr lang="en-US" dirty="0" smtClean="0"/>
              <a:t>the scatter</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51202" name="Rectangle 3"/>
          <p:cNvSpPr>
            <a:spLocks noGrp="1" noChangeArrowheads="1"/>
          </p:cNvSpPr>
          <p:nvPr>
            <p:ph type="body" idx="1"/>
          </p:nvPr>
        </p:nvSpPr>
        <p:spPr>
          <a:noFill/>
        </p:spPr>
        <p:txBody>
          <a:bodyPr/>
          <a:lstStyle/>
          <a:p>
            <a:r>
              <a:rPr lang="en-US" dirty="0" smtClean="0"/>
              <a:t>When I was preparing this talk, I was reading Robert </a:t>
            </a:r>
            <a:r>
              <a:rPr lang="en-US" dirty="0" err="1" smtClean="0"/>
              <a:t>Pirsig’s</a:t>
            </a:r>
            <a:r>
              <a:rPr lang="en-US" dirty="0" smtClean="0"/>
              <a:t> “Zen and the Art of Motorcycle Maintenance”,</a:t>
            </a:r>
            <a:r>
              <a:rPr lang="en-US" baseline="0" dirty="0" smtClean="0"/>
              <a:t> because</a:t>
            </a:r>
            <a:r>
              <a:rPr lang="en-US" dirty="0" smtClean="0"/>
              <a:t> I only recently learned of the Bozeman connection in this famous </a:t>
            </a:r>
            <a:r>
              <a:rPr lang="en-US" baseline="0" dirty="0" smtClean="0"/>
              <a:t>book, yet I had never read it.</a:t>
            </a:r>
          </a:p>
          <a:p>
            <a:r>
              <a:rPr lang="en-US" baseline="0" dirty="0" smtClean="0"/>
              <a:t>The book includes this quote, which describes how I felt when I became aware of the importance of the conservation of magnetic helicity in the explanation of the hemispheric twist rule.</a:t>
            </a:r>
          </a:p>
          <a:p>
            <a:r>
              <a:rPr lang="en-US" baseline="0" dirty="0" smtClean="0"/>
              <a:t>In the next slide, we turn to another application of helicity conservation: the relationship between eruptive events on the Sun and the properties of the space environment near Earth: what we call SPACE WEATHER.</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6DF800-05EE-504A-BB69-F2C765D3CD68}" type="slidenum">
              <a:rPr lang="en-US" sz="1200"/>
              <a:pPr/>
              <a:t>17</a:t>
            </a:fld>
            <a:endParaRPr lang="en-US" sz="1200"/>
          </a:p>
        </p:txBody>
      </p:sp>
      <p:sp>
        <p:nvSpPr>
          <p:cNvPr id="7168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53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228600" indent="-228600" eaLnBrk="1" hangingPunct="1">
              <a:buFontTx/>
              <a:buAutoNum type="arabicPeriod"/>
            </a:pPr>
            <a:r>
              <a:rPr lang="en-US"/>
              <a:t>FLUX ROPES are important to, and common in, many aspects of solar activity.  This slide shows two cartoons that illustrate one of several scenarios in which flux ropes are plausibly formed driven by PHOTOSPHERIC MOTIONS (like we have seen earlier in the talk) and MAGNETIC RECONNECTION:</a:t>
            </a:r>
          </a:p>
          <a:p>
            <a:pPr marL="685800" lvl="1" indent="-228600" eaLnBrk="1" hangingPunct="1"/>
            <a:r>
              <a:rPr lang="en-US"/>
              <a:t>a. creation of mutual helicity from initially potential fields (a) through shearing motions (b) across a active region PIL and </a:t>
            </a:r>
          </a:p>
          <a:p>
            <a:pPr marL="685800" lvl="1" indent="-228600" eaLnBrk="1" hangingPunct="1"/>
            <a:r>
              <a:rPr lang="en-US"/>
              <a:t>c. convergence toward the PIL driving MAGNETIC RECONNECTION at * (c,d)</a:t>
            </a:r>
          </a:p>
          <a:p>
            <a:pPr marL="685800" lvl="1" indent="-228600" eaLnBrk="1" hangingPunct="1"/>
            <a:r>
              <a:rPr lang="en-US"/>
              <a:t>e. repetition of the process involving overlying magnetic field lines (e,f).</a:t>
            </a:r>
          </a:p>
          <a:p>
            <a:pPr marL="228600" indent="-228600" eaLnBrk="1" hangingPunct="1">
              <a:buFontTx/>
              <a:buAutoNum type="arabicPeriod"/>
            </a:pPr>
            <a:r>
              <a:rPr lang="en-US"/>
              <a:t>In the next slide we leave the land of cartoons to see such of motions, reconnections, and FLUX ROPE FORMATION in a proper 3D NUMERICAL SOLUTION of the equations of MHD.</a:t>
            </a:r>
          </a:p>
          <a:p>
            <a:pPr marL="685800" lvl="1" indent="-228600"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AA7918-1193-9742-87D8-E3C6E1CC3CAE}" type="slidenum">
              <a:rPr lang="en-US" sz="1200"/>
              <a:pPr/>
              <a:t>18</a:t>
            </a:fld>
            <a:endParaRPr lang="en-US" sz="1200"/>
          </a:p>
        </p:txBody>
      </p:sp>
      <p:sp>
        <p:nvSpPr>
          <p:cNvPr id="13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5299" name="Rectangle 3"/>
          <p:cNvSpPr>
            <a:spLocks noGrp="1" noChangeArrowheads="1"/>
          </p:cNvSpPr>
          <p:nvPr>
            <p:ph type="body" idx="1"/>
          </p:nvPr>
        </p:nvSpPr>
        <p:spPr>
          <a:noFill/>
        </p:spPr>
        <p:txBody>
          <a:bodyPr/>
          <a:lstStyle/>
          <a:p>
            <a:pPr marL="228600" indent="-228600" eaLnBrk="1" hangingPunct="1">
              <a:buFontTx/>
              <a:buAutoNum type="arabicPeriod"/>
            </a:pPr>
            <a:r>
              <a:rPr lang="en-US" dirty="0"/>
              <a:t>The red and blue patches are the active region positive and </a:t>
            </a:r>
            <a:r>
              <a:rPr lang="en-US" dirty="0" smtClean="0"/>
              <a:t>negative magnetic field </a:t>
            </a:r>
            <a:r>
              <a:rPr lang="en-US" dirty="0"/>
              <a:t>regions in the photosphere.  This temporal sequence shows the consequences of shearing and converging motions, idealized versions of what I showed in the earlier SDO magnetogram videos to illustrate the effects of emerging flux shredded by </a:t>
            </a:r>
            <a:r>
              <a:rPr lang="en-US" dirty="0" err="1"/>
              <a:t>convecttion</a:t>
            </a:r>
            <a:r>
              <a:rPr lang="en-US" dirty="0"/>
              <a:t>.</a:t>
            </a:r>
          </a:p>
          <a:p>
            <a:pPr marL="228600" indent="-228600" eaLnBrk="1" hangingPunct="1">
              <a:buFontTx/>
              <a:buAutoNum type="arabicPeriod"/>
            </a:pPr>
            <a:r>
              <a:rPr lang="en-US" dirty="0"/>
              <a:t>(CLICK ON EACH PANEL TO DISCUSS EACH STAGE)</a:t>
            </a:r>
          </a:p>
          <a:p>
            <a:pPr marL="228600" indent="-228600" eaLnBrk="1" hangingPunct="1">
              <a:buFontTx/>
              <a:buAutoNum type="arabicPeriod"/>
            </a:pPr>
            <a:r>
              <a:rPr lang="en-US" dirty="0"/>
              <a:t>On the next slide we see the observational phenomenon that we associate with erupting flux ropes: a Coronal Mass Ejection , or CME</a:t>
            </a:r>
          </a:p>
          <a:p>
            <a:pPr marL="228600" indent="-228600" eaLnBrk="1" hangingPunct="1"/>
            <a:endParaRPr lang="en-US" dirty="0"/>
          </a:p>
          <a:p>
            <a:pPr marL="228600" indent="-228600" eaLnBrk="1" hangingPunct="1"/>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2950C4-7704-BB4B-9845-D2A40040F3ED}" type="slidenum">
              <a:rPr lang="en-US" sz="1200"/>
              <a:pPr/>
              <a:t>19</a:t>
            </a:fld>
            <a:endParaRPr lang="en-US" sz="1200"/>
          </a:p>
        </p:txBody>
      </p:sp>
      <p:sp>
        <p:nvSpPr>
          <p:cNvPr id="141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a:noFill/>
        </p:spPr>
        <p:txBody>
          <a:bodyPr/>
          <a:lstStyle/>
          <a:p>
            <a:pPr marL="228600" indent="-228600" eaLnBrk="1" hangingPunct="1">
              <a:buFont typeface="Calibri" charset="0"/>
              <a:buAutoNum type="arabicPeriod"/>
            </a:pPr>
            <a:r>
              <a:rPr lang="en-US" dirty="0"/>
              <a:t>The LEFT-HAND PANEL shows a sequence of images obtained by the LASCO coronagraph on the </a:t>
            </a:r>
            <a:r>
              <a:rPr lang="en-US" dirty="0" err="1"/>
              <a:t>SoHO</a:t>
            </a:r>
            <a:r>
              <a:rPr lang="en-US" dirty="0"/>
              <a:t> mission.  The bright solar disk is occulted; it</a:t>
            </a:r>
            <a:r>
              <a:rPr lang="ja-JP" altLang="en-US" dirty="0"/>
              <a:t>’</a:t>
            </a:r>
            <a:r>
              <a:rPr lang="en-US" altLang="ja-JP" dirty="0"/>
              <a:t>s size is indicated by the white circle.  This is a classic CME: as it erupts, you see a bright central structure that is associated with a flux rope (SHOW LHS VIDEO)</a:t>
            </a:r>
          </a:p>
          <a:p>
            <a:pPr marL="228600" indent="-228600" eaLnBrk="1" hangingPunct="1">
              <a:buFont typeface="Calibri" charset="0"/>
              <a:buAutoNum type="arabicPeriod"/>
            </a:pPr>
            <a:r>
              <a:rPr lang="en-US" dirty="0"/>
              <a:t>The RIGHT-HAND PANEL shows another LASCO coronagraph video, but this time rather than a SIMPLE SEQUENCE of images, it is a running-DIFFERENCE between successive images, which enhances subtle moving structures.  The </a:t>
            </a:r>
            <a:r>
              <a:rPr lang="ja-JP" altLang="en-US" dirty="0"/>
              <a:t>“</a:t>
            </a:r>
            <a:r>
              <a:rPr lang="en-US" altLang="ja-JP" dirty="0"/>
              <a:t>slinky</a:t>
            </a:r>
            <a:r>
              <a:rPr lang="ja-JP" altLang="en-US" dirty="0"/>
              <a:t>”</a:t>
            </a:r>
            <a:r>
              <a:rPr lang="en-US" altLang="ja-JP" dirty="0"/>
              <a:t> structure is obvious. (SHOW RHS VIDEO)</a:t>
            </a:r>
            <a:r>
              <a:rPr lang="en-US" altLang="ja-JP" dirty="0" smtClean="0"/>
              <a:t>.</a:t>
            </a:r>
          </a:p>
          <a:p>
            <a:pPr marL="228600" indent="-228600" eaLnBrk="1" hangingPunct="1">
              <a:buFont typeface="Calibri" charset="0"/>
              <a:buAutoNum type="arabicPeriod"/>
            </a:pPr>
            <a:r>
              <a:rPr lang="en-US" dirty="0" smtClean="0"/>
              <a:t>In the last few years, it has become</a:t>
            </a:r>
            <a:r>
              <a:rPr lang="en-US" baseline="0" dirty="0" smtClean="0"/>
              <a:t> increasingly clear that, in all likelihood, all CMEs are flux ropes.</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959B36D-3AF9-2A46-8E85-546D04B62F59}" type="slidenum">
              <a:rPr lang="en-US" sz="1200"/>
              <a:pPr/>
              <a:t>2</a:t>
            </a:fld>
            <a:endParaRPr lang="en-US" sz="1200"/>
          </a:p>
        </p:txBody>
      </p:sp>
      <p:sp>
        <p:nvSpPr>
          <p:cNvPr id="13005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2531" name="Rectangle 1027"/>
          <p:cNvSpPr>
            <a:spLocks noGrp="1" noChangeArrowheads="1"/>
          </p:cNvSpPr>
          <p:nvPr>
            <p:ph type="body" idx="1"/>
          </p:nvPr>
        </p:nvSpPr>
        <p:spPr>
          <a:noFill/>
        </p:spPr>
        <p:txBody>
          <a:bodyPr/>
          <a:lstStyle/>
          <a:p>
            <a:pPr marL="228600" indent="-228600" eaLnBrk="1" hangingPunct="1">
              <a:buFont typeface="Calibri" charset="0"/>
              <a:buAutoNum type="arabicPeriod"/>
            </a:pPr>
            <a:r>
              <a:rPr lang="en-US" dirty="0"/>
              <a:t>This full-disk image of the Sun shows the outer solar atmosphere, the solar corona.</a:t>
            </a:r>
          </a:p>
          <a:p>
            <a:pPr marL="228600" indent="-228600" eaLnBrk="1" hangingPunct="1">
              <a:buFont typeface="Calibri" charset="0"/>
              <a:buAutoNum type="arabicPeriod"/>
            </a:pPr>
            <a:r>
              <a:rPr lang="en-US" dirty="0"/>
              <a:t>It was made with one of many multilayer filters available on the the Solar Dynamics Observatory (SDO), the flagship mission of solar physics at the present time.</a:t>
            </a:r>
          </a:p>
          <a:p>
            <a:pPr marL="228600" indent="-228600" eaLnBrk="1" hangingPunct="1">
              <a:buFont typeface="Calibri" charset="0"/>
              <a:buAutoNum type="arabicPeriod"/>
            </a:pPr>
            <a:r>
              <a:rPr lang="en-US" dirty="0"/>
              <a:t>The most prominent features are what we call ACTIVE REGIONS; NOAA AR 11158 is in the square, and will be featured during this talk.</a:t>
            </a:r>
          </a:p>
          <a:p>
            <a:pPr marL="228600" indent="-228600" eaLnBrk="1" hangingPunct="1">
              <a:buFont typeface="Calibri" charset="0"/>
              <a:buAutoNum type="arabicPeriod"/>
            </a:pPr>
            <a:r>
              <a:rPr lang="en-US" dirty="0" smtClean="0"/>
              <a:t>(DISCUSS</a:t>
            </a:r>
            <a:r>
              <a:rPr lang="en-US" baseline="0" dirty="0" smtClean="0"/>
              <a:t> UPPER AND LOWER INSETS) </a:t>
            </a:r>
            <a:r>
              <a:rPr lang="en-US" dirty="0" smtClean="0"/>
              <a:t>The </a:t>
            </a:r>
            <a:r>
              <a:rPr lang="en-US" dirty="0"/>
              <a:t>two insets show the active region in a high-temperature emission line (T ~ 10^6), where we see the sun</a:t>
            </a:r>
            <a:r>
              <a:rPr lang="ja-JP" altLang="en-US" dirty="0"/>
              <a:t>’</a:t>
            </a:r>
            <a:r>
              <a:rPr lang="en-US" altLang="ja-JP" dirty="0"/>
              <a:t>s hot atmosphere, the CORONA, and in the visible continuum (T ~ 10^4}, where we see the apparent surface, the </a:t>
            </a:r>
            <a:r>
              <a:rPr lang="en-US" altLang="ja-JP" u="sng" dirty="0"/>
              <a:t>PHOTOSPHERE</a:t>
            </a:r>
            <a:r>
              <a:rPr lang="en-US" altLang="ja-JP" dirty="0"/>
              <a:t>.</a:t>
            </a:r>
          </a:p>
          <a:p>
            <a:pPr marL="228600" indent="-228600" eaLnBrk="1" hangingPunct="1">
              <a:buFont typeface="Calibri" charset="0"/>
              <a:buAutoNum type="arabicPeriod"/>
            </a:pPr>
            <a:r>
              <a:rPr lang="en-US" dirty="0"/>
              <a:t>In solar observations, particularly in the visible part of the spectrum, we have the luxury of many photons, which allows us to </a:t>
            </a:r>
            <a:r>
              <a:rPr lang="en-US" dirty="0" smtClean="0"/>
              <a:t>make </a:t>
            </a:r>
            <a:r>
              <a:rPr lang="en-US" dirty="0"/>
              <a:t>videos with outstanding time resolution; such a video is shown in the next slide.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Wingdings" charset="0"/>
              <a:buAutoNum type="arabicPlain"/>
            </a:pPr>
            <a:r>
              <a:rPr lang="en-US" dirty="0"/>
              <a:t>Here is an MHD simulation of a flux rope propagating from Sun to </a:t>
            </a:r>
            <a:r>
              <a:rPr lang="en-US" dirty="0" smtClean="0"/>
              <a:t>Earth,</a:t>
            </a:r>
            <a:r>
              <a:rPr lang="en-US" baseline="0" dirty="0" smtClean="0"/>
              <a:t> using an amazing re-gridding algorithm</a:t>
            </a:r>
            <a:r>
              <a:rPr lang="en-US" dirty="0" smtClean="0"/>
              <a:t> to</a:t>
            </a:r>
            <a:r>
              <a:rPr lang="en-US" baseline="0" dirty="0" smtClean="0"/>
              <a:t> deal with the huge range of scales.</a:t>
            </a:r>
            <a:endParaRPr lang="en-US" dirty="0" smtClean="0"/>
          </a:p>
          <a:p>
            <a:pPr marL="228600" indent="-228600">
              <a:buFont typeface="Wingdings" charset="0"/>
              <a:buAutoNum type="arabicPlain"/>
            </a:pPr>
            <a:r>
              <a:rPr lang="en-US" dirty="0" smtClean="0"/>
              <a:t>In </a:t>
            </a:r>
            <a:r>
              <a:rPr lang="en-US" dirty="0"/>
              <a:t>this simulation </a:t>
            </a:r>
            <a:r>
              <a:rPr lang="en-US" dirty="0" smtClean="0"/>
              <a:t>a simple toroidal flux </a:t>
            </a:r>
            <a:r>
              <a:rPr lang="en-US" dirty="0"/>
              <a:t>rope </a:t>
            </a:r>
            <a:r>
              <a:rPr lang="en-US" dirty="0" smtClean="0"/>
              <a:t>is inserted, </a:t>
            </a:r>
            <a:r>
              <a:rPr lang="en-US" dirty="0"/>
              <a:t>becomes distorted into a pancake </a:t>
            </a:r>
            <a:r>
              <a:rPr lang="en-US" dirty="0" smtClean="0"/>
              <a:t>in </a:t>
            </a:r>
            <a:r>
              <a:rPr lang="en-US" dirty="0"/>
              <a:t>the ecliptic plane, and in about 3 days encounters the Earth’s </a:t>
            </a:r>
            <a:r>
              <a:rPr lang="en-US" dirty="0" smtClean="0"/>
              <a:t>magnetosphere.</a:t>
            </a:r>
          </a:p>
          <a:p>
            <a:pPr marL="228600" marR="0" indent="-228600" algn="l" defTabSz="914400" rtl="0" eaLnBrk="0" fontAlgn="base" latinLnBrk="0" hangingPunct="0">
              <a:lnSpc>
                <a:spcPct val="100000"/>
              </a:lnSpc>
              <a:spcBef>
                <a:spcPct val="30000"/>
              </a:spcBef>
              <a:spcAft>
                <a:spcPct val="0"/>
              </a:spcAft>
              <a:buClrTx/>
              <a:buSzTx/>
              <a:buFont typeface="Wingdings" charset="0"/>
              <a:buAutoNum type="arabicPlain"/>
              <a:tabLst/>
              <a:defRPr/>
            </a:pPr>
            <a:r>
              <a:rPr lang="en-US" dirty="0" smtClean="0"/>
              <a:t>For reasons that</a:t>
            </a:r>
            <a:r>
              <a:rPr lang="en-US" baseline="0" dirty="0" smtClean="0"/>
              <a:t> you will recognize, it </a:t>
            </a:r>
            <a:r>
              <a:rPr lang="en-US" dirty="0" smtClean="0"/>
              <a:t>reminds me of the famous “Powers of Ten” video we use in elementary astronomy classes.</a:t>
            </a:r>
            <a:endParaRPr lang="en-US" dirty="0"/>
          </a:p>
          <a:p>
            <a:pPr marL="228600" indent="-228600">
              <a:buFont typeface="Wingdings" charset="0"/>
              <a:buAutoNum type="arabicPlain"/>
            </a:pPr>
            <a:r>
              <a:rPr lang="en-US" dirty="0"/>
              <a:t>At the present time it’s not realistic to use such MHD simulation methods to do the coronal flare topology and interplanetary propagation in real time with real data like the photospheric magnetic field movies I showed earlier.  </a:t>
            </a:r>
            <a:endParaRPr lang="en-US" dirty="0" smtClean="0"/>
          </a:p>
          <a:p>
            <a:pPr marL="228600" indent="-228600">
              <a:buFont typeface="Wingdings" charset="0"/>
              <a:buAutoNum type="arabicPlain"/>
            </a:pPr>
            <a:r>
              <a:rPr lang="en-US" dirty="0" smtClean="0"/>
              <a:t>(NEXT SLIDE)</a:t>
            </a:r>
            <a:endParaRPr lang="en-US" dirty="0"/>
          </a:p>
          <a:p>
            <a:pPr marL="228600" indent="-228600"/>
            <a:endParaRPr lang="en-US" dirty="0"/>
          </a:p>
        </p:txBody>
      </p:sp>
      <p:sp>
        <p:nvSpPr>
          <p:cNvPr id="79875" name="Slide Number Placeholder 3"/>
          <p:cNvSpPr>
            <a:spLocks noGrp="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12118C-CE10-8241-ABE3-50B7968E1541}" type="slidenum">
              <a:rPr lang="en-US" sz="1200"/>
              <a:pPr/>
              <a:t>20</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C84D09-B9FB-044B-8AE0-715DCE03BFE0}" type="slidenum">
              <a:rPr lang="en-US" sz="1200"/>
              <a:pPr/>
              <a:t>21</a:t>
            </a:fld>
            <a:endParaRPr lang="en-US" sz="1200"/>
          </a:p>
        </p:txBody>
      </p:sp>
      <p:sp>
        <p:nvSpPr>
          <p:cNvPr id="11469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9395" name="Rectangle 1027"/>
          <p:cNvSpPr>
            <a:spLocks noGrp="1" noChangeArrowheads="1"/>
          </p:cNvSpPr>
          <p:nvPr>
            <p:ph type="body" idx="1"/>
          </p:nvPr>
        </p:nvSpPr>
        <p:spPr>
          <a:noFill/>
        </p:spPr>
        <p:txBody>
          <a:bodyPr/>
          <a:lstStyle/>
          <a:p>
            <a:pPr eaLnBrk="1" hangingPunct="1"/>
            <a:r>
              <a:rPr lang="en-US" dirty="0"/>
              <a:t>In modern space science, the understanding of solar effects on the earth</a:t>
            </a:r>
            <a:r>
              <a:rPr lang="ja-JP" altLang="en-US" dirty="0"/>
              <a:t>’</a:t>
            </a:r>
            <a:r>
              <a:rPr lang="en-US" altLang="ja-JP" dirty="0"/>
              <a:t>s magnetosphere and satellite systems (e.g. GPS, cell phones) in space near Earth has become particularly important; in NASA program  jargon, as well as reality, we are LIVING WITH A STAR.</a:t>
            </a:r>
          </a:p>
          <a:p>
            <a:pPr eaLnBrk="1" hangingPunct="1"/>
            <a:r>
              <a:rPr lang="en-US" altLang="ja-JP" dirty="0"/>
              <a:t>(EXPLAIN SLIDE)</a:t>
            </a:r>
          </a:p>
          <a:p>
            <a:pPr eaLnBrk="1" hangingPunct="1"/>
            <a:r>
              <a:rPr lang="en-US" dirty="0" smtClean="0"/>
              <a:t>(</a:t>
            </a:r>
            <a:r>
              <a:rPr lang="en-US" dirty="0"/>
              <a:t>NEXT SLIDE)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46D41C-16AF-B54E-9A3B-10AFA73C3422}" type="slidenum">
              <a:rPr lang="en-US" sz="1200"/>
              <a:pPr/>
              <a:t>22</a:t>
            </a:fld>
            <a:endParaRPr lang="en-US" sz="120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61443"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marL="228600" indent="-228600" eaLnBrk="1" hangingPunct="1">
              <a:buFontTx/>
              <a:buAutoNum type="arabicPeriod"/>
            </a:pPr>
            <a:r>
              <a:rPr lang="en-US" dirty="0"/>
              <a:t>During the last 20 years, in Solar Physics, magnetic helicity has grown from a theorist</a:t>
            </a:r>
            <a:r>
              <a:rPr lang="ja-JP" altLang="en-US" dirty="0"/>
              <a:t>’</a:t>
            </a:r>
            <a:r>
              <a:rPr lang="en-US" altLang="ja-JP" dirty="0"/>
              <a:t>s plaything to an observable physical quantity.  </a:t>
            </a:r>
          </a:p>
          <a:p>
            <a:pPr marL="228600" indent="-228600" eaLnBrk="1" hangingPunct="1">
              <a:buFontTx/>
              <a:buAutoNum type="arabicPeriod"/>
            </a:pPr>
            <a:r>
              <a:rPr lang="en-US" dirty="0" smtClean="0"/>
              <a:t>Major </a:t>
            </a:r>
            <a:r>
              <a:rPr lang="en-US" dirty="0"/>
              <a:t>advances along the way have been made in several seminal papers, starting with Berger and Field in 1984 … </a:t>
            </a:r>
            <a:r>
              <a:rPr lang="en-US" dirty="0" smtClean="0"/>
              <a:t>(EXPLAIN</a:t>
            </a:r>
            <a:r>
              <a:rPr lang="en-US" baseline="0" dirty="0" smtClean="0"/>
              <a:t> SLIDE)</a:t>
            </a:r>
            <a:endParaRPr lang="en-US" dirty="0" smtClean="0"/>
          </a:p>
          <a:p>
            <a:pPr marL="228600" marR="0" indent="-228600" algn="l" defTabSz="914400" rtl="0" eaLnBrk="1" fontAlgn="base" latinLnBrk="0" hangingPunct="1">
              <a:lnSpc>
                <a:spcPct val="100000"/>
              </a:lnSpc>
              <a:spcBef>
                <a:spcPct val="30000"/>
              </a:spcBef>
              <a:spcAft>
                <a:spcPct val="0"/>
              </a:spcAft>
              <a:buClrTx/>
              <a:buSzTx/>
              <a:buFontTx/>
              <a:buAutoNum type="arabicPeriod"/>
              <a:tabLst/>
              <a:defRPr/>
            </a:pPr>
            <a:r>
              <a:rPr lang="en-US" dirty="0" smtClean="0"/>
              <a:t>As these two equations</a:t>
            </a:r>
            <a:r>
              <a:rPr lang="en-US" baseline="0" dirty="0" smtClean="0"/>
              <a:t> </a:t>
            </a:r>
            <a:r>
              <a:rPr lang="en-US" dirty="0" smtClean="0"/>
              <a:t>show, what you need In order to determine the HELICITY AND ENERGY FLUXES from photospheric magnetogram sequences are the normal and tangential components of velocities and magnetic fields at the level of measurement.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9E06A8-72D1-2F47-AC59-98921F62C1BF}" type="slidenum">
              <a:rPr lang="en-US" sz="1200"/>
              <a:pPr/>
              <a:t>23</a:t>
            </a:fld>
            <a:endParaRPr lang="en-US" sz="1200"/>
          </a:p>
        </p:txBody>
      </p:sp>
      <p:sp>
        <p:nvSpPr>
          <p:cNvPr id="1157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3491" name="Rectangle 3"/>
          <p:cNvSpPr>
            <a:spLocks noGrp="1" noChangeArrowheads="1"/>
          </p:cNvSpPr>
          <p:nvPr>
            <p:ph type="body" idx="1"/>
          </p:nvPr>
        </p:nvSpPr>
        <p:spPr>
          <a:noFill/>
        </p:spPr>
        <p:txBody>
          <a:bodyPr/>
          <a:lstStyle/>
          <a:p>
            <a:pPr eaLnBrk="1" hangingPunct="1"/>
            <a:r>
              <a:rPr lang="en-US" dirty="0"/>
              <a:t>An interesting and useful model of ENERGY AND HELICITY STORAGE in the corona has been developed by my MSU colleague Dana </a:t>
            </a:r>
            <a:r>
              <a:rPr lang="en-US" dirty="0" err="1"/>
              <a:t>Longcope</a:t>
            </a:r>
            <a:r>
              <a:rPr lang="en-US" dirty="0"/>
              <a:t>.  The idea of the model is to represent fragments of flux like we see in the SDO HMI movies by point magnetic charges so you can calculate separators.  The point magnetic charges move around and transport ENERGY and HELICITY through the photosphere into the corona, following the equations in the previous slide, where energy and helicity build up until </a:t>
            </a:r>
            <a:r>
              <a:rPr lang="en-US" dirty="0" smtClean="0"/>
              <a:t>reconnection occurs.</a:t>
            </a:r>
            <a:endParaRPr lang="en-US" dirty="0"/>
          </a:p>
          <a:p>
            <a:pPr eaLnBrk="1" hangingPunct="1"/>
            <a:r>
              <a:rPr lang="en-US" dirty="0"/>
              <a:t>Remember the movie I showed at the very beginning of this talk, on the context of NOAA AR 11168?  Remember how the motions of the emerging magnetic field were smooth, whereas the energy release in flaring was highly intermittent and impulsive?  That</a:t>
            </a:r>
            <a:r>
              <a:rPr lang="ja-JP" altLang="en-US" dirty="0"/>
              <a:t>’</a:t>
            </a:r>
            <a:r>
              <a:rPr lang="en-US" altLang="ja-JP" dirty="0"/>
              <a:t>s got ENERGY STORAGE written all over it!</a:t>
            </a:r>
          </a:p>
          <a:p>
            <a:pPr eaLnBrk="1" hangingPunct="1"/>
            <a:r>
              <a:rPr lang="en-US" dirty="0"/>
              <a:t>A simple summary of the model is in this slide.  (READ THROUGH THE SLIDE, USING THE SIMPLE 2D AND 3D PICTURES).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D902D2-F0BC-D440-9A53-58732EB21199}" type="slidenum">
              <a:rPr lang="en-US" sz="1200"/>
              <a:pPr/>
              <a:t>24</a:t>
            </a:fld>
            <a:endParaRPr lang="en-US" sz="1200"/>
          </a:p>
        </p:txBody>
      </p:sp>
      <p:sp>
        <p:nvSpPr>
          <p:cNvPr id="14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5539" name="Rectangle 3"/>
          <p:cNvSpPr>
            <a:spLocks noGrp="1" noChangeArrowheads="1"/>
          </p:cNvSpPr>
          <p:nvPr>
            <p:ph type="body" idx="1"/>
          </p:nvPr>
        </p:nvSpPr>
        <p:spPr>
          <a:noFill/>
        </p:spPr>
        <p:txBody>
          <a:bodyPr/>
          <a:lstStyle/>
          <a:p>
            <a:pPr marL="228600" indent="-228600" eaLnBrk="1" hangingPunct="1">
              <a:buFont typeface="Wingdings" charset="0"/>
              <a:buAutoNum type="arabicPlain"/>
            </a:pPr>
            <a:r>
              <a:rPr lang="en-US" dirty="0"/>
              <a:t>In these figures we test the ability of the MCC model to successfully predict the observations for four flares of varying GOES X-ray flux.</a:t>
            </a:r>
          </a:p>
          <a:p>
            <a:pPr marL="228600" indent="-228600" eaLnBrk="1" hangingPunct="1">
              <a:buFont typeface="Wingdings" charset="0"/>
              <a:buAutoNum type="arabicPlain"/>
            </a:pPr>
            <a:r>
              <a:rPr lang="en-US" dirty="0"/>
              <a:t>In the LEFT-HAND PANEL, we see the flaring separators helicity on the Y axis and the observed X-ray flux on the X axis.  As on the left, the prediction of the MCC model is shown in red and the Magnetic Cloud helicity fits to the ACE data are shown in green.  The large uncertainties are due to the uncertainty about how twist is distributed along the axis of the Magnetic Cloud.</a:t>
            </a:r>
          </a:p>
          <a:p>
            <a:pPr marL="228600" indent="-228600" eaLnBrk="1" hangingPunct="1">
              <a:buFont typeface="Wingdings" charset="0"/>
              <a:buAutoNum type="arabicPlain"/>
            </a:pPr>
            <a:r>
              <a:rPr lang="en-US" dirty="0"/>
              <a:t>In the RIGHT-HAND PANEL, we see radiative energy output on the Y axis and observed X-ray flux on the X axis.  The prediction of the MCC model is shown in red, and the TOTAL SOLAR IRRADIANCE observation from the SDO EVE instrument is shown in purple. You can see that the predictions are within 1-sigma for all but the weakest flare.</a:t>
            </a:r>
          </a:p>
          <a:p>
            <a:pPr marL="228600" indent="-228600" eaLnBrk="1" hangingPunct="1">
              <a:buFont typeface="Wingdings" charset="0"/>
              <a:buAutoNum type="arabicPlain"/>
            </a:pPr>
            <a:r>
              <a:rPr lang="en-US" dirty="0"/>
              <a:t>It is interesting that the model, which attributes all released energy and helicity to what is stored on the flaring separators, and ignores large-scale currents elsewhere in the active regions, works so well.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BEC7B3-3D18-DA41-AE98-DF4C3E015ADA}" type="slidenum">
              <a:rPr lang="en-US" sz="1200"/>
              <a:pPr/>
              <a:t>25</a:t>
            </a:fld>
            <a:endParaRPr lang="en-US" sz="1200"/>
          </a:p>
        </p:txBody>
      </p:sp>
      <p:sp>
        <p:nvSpPr>
          <p:cNvPr id="151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7587" name="Rectangle 3"/>
          <p:cNvSpPr>
            <a:spLocks noGrp="1" noChangeArrowheads="1"/>
          </p:cNvSpPr>
          <p:nvPr>
            <p:ph type="body" idx="1"/>
          </p:nvPr>
        </p:nvSpPr>
        <p:spPr>
          <a:noFill/>
        </p:spPr>
        <p:txBody>
          <a:bodyPr/>
          <a:lstStyle/>
          <a:p>
            <a:pPr eaLnBrk="1" hangingPunct="1"/>
            <a:r>
              <a:rPr lang="en-US"/>
              <a:t>In summary: (READ SLIDE)</a:t>
            </a:r>
          </a:p>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9980261-89BB-5048-AC25-486C7CF343F3}" type="slidenum">
              <a:rPr lang="en-US" sz="1200"/>
              <a:pPr/>
              <a:t>26</a:t>
            </a:fld>
            <a:endParaRPr lang="en-US" sz="1200"/>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9635" name="Rectangle 3"/>
          <p:cNvSpPr>
            <a:spLocks noGrp="1" noChangeArrowheads="1"/>
          </p:cNvSpPr>
          <p:nvPr>
            <p:ph type="body" idx="1"/>
          </p:nvPr>
        </p:nvSpPr>
        <p:spPr>
          <a:noFill/>
        </p:spPr>
        <p:txBody>
          <a:bodyPr/>
          <a:lstStyle/>
          <a:p>
            <a:pPr eaLnBrk="1" hangingPunct="1">
              <a:lnSpc>
                <a:spcPct val="90000"/>
              </a:lnSpc>
            </a:pPr>
            <a:r>
              <a:rPr lang="en-US" sz="1000" dirty="0"/>
              <a:t>Thanks to the Solar  Physics Division </a:t>
            </a:r>
            <a:r>
              <a:rPr lang="en-US" sz="1000" dirty="0" smtClean="0"/>
              <a:t>honoring</a:t>
            </a:r>
            <a:r>
              <a:rPr lang="en-US" sz="1000" baseline="0" dirty="0" smtClean="0"/>
              <a:t> me with the </a:t>
            </a:r>
            <a:r>
              <a:rPr lang="en-US" sz="1000" baseline="0" smtClean="0"/>
              <a:t>Hale Prize</a:t>
            </a:r>
            <a:endParaRPr lang="en-US" sz="1000" dirty="0" smtClean="0"/>
          </a:p>
          <a:p>
            <a:pPr eaLnBrk="1" hangingPunct="1">
              <a:lnSpc>
                <a:spcPct val="90000"/>
              </a:lnSpc>
            </a:pPr>
            <a:r>
              <a:rPr lang="en-US" sz="1000" dirty="0" smtClean="0"/>
              <a:t>Thanks to you for your</a:t>
            </a:r>
            <a:r>
              <a:rPr lang="en-US" sz="1000" baseline="0" dirty="0" smtClean="0"/>
              <a:t> attention</a:t>
            </a:r>
            <a:endParaRPr lang="en-US" sz="1000" dirty="0"/>
          </a:p>
          <a:p>
            <a:pPr eaLnBrk="1" hangingPunct="1">
              <a:lnSpc>
                <a:spcPct val="90000"/>
              </a:lnSpc>
            </a:pPr>
            <a:endParaRPr lang="en-US" sz="1000"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327C29F-A6E6-4F4B-B490-25A5429C8D2D}" type="slidenum">
              <a:rPr lang="en-US" sz="1200"/>
              <a:pPr/>
              <a:t>27</a:t>
            </a:fld>
            <a:endParaRPr lang="en-US" sz="1200"/>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1C060C-0837-1C40-AAB5-4BA40212317E}" type="slidenum">
              <a:rPr lang="en-US" sz="1200"/>
              <a:pPr/>
              <a:t>28</a:t>
            </a:fld>
            <a:endParaRPr lang="en-US" sz="1200"/>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3731"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85E7BBC-1236-C544-A041-64173C335A4D}" type="slidenum">
              <a:rPr lang="en-US" sz="1200"/>
              <a:pPr/>
              <a:t>29</a:t>
            </a:fld>
            <a:endParaRPr lang="en-US" sz="1200"/>
          </a:p>
        </p:txBody>
      </p:sp>
      <p:sp>
        <p:nvSpPr>
          <p:cNvPr id="1228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5779"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3B8B6B-7F67-CA49-A7E6-16F8EEF626BA}" type="slidenum">
              <a:rPr lang="en-US" sz="1200"/>
              <a:pPr/>
              <a:t>3</a:t>
            </a:fld>
            <a:endParaRPr lang="en-US" sz="1200"/>
          </a:p>
        </p:txBody>
      </p:sp>
      <p:sp>
        <p:nvSpPr>
          <p:cNvPr id="1320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579" name="Rectangle 1027"/>
          <p:cNvSpPr>
            <a:spLocks noGrp="1" noChangeArrowheads="1"/>
          </p:cNvSpPr>
          <p:nvPr>
            <p:ph type="body" idx="1"/>
          </p:nvPr>
        </p:nvSpPr>
        <p:spPr>
          <a:noFill/>
        </p:spPr>
        <p:txBody>
          <a:bodyPr/>
          <a:lstStyle/>
          <a:p>
            <a:pPr marL="228600" indent="-228600" eaLnBrk="1" hangingPunct="1">
              <a:buFont typeface="Calibri" charset="0"/>
              <a:buAutoNum type="arabicPeriod"/>
            </a:pPr>
            <a:r>
              <a:rPr lang="en-US" dirty="0"/>
              <a:t>The video I will now show covers five days, as NOAA Active Region 11158 rotates across the solar disk.  I suggest that you </a:t>
            </a:r>
            <a:r>
              <a:rPr lang="en-US" dirty="0" smtClean="0"/>
              <a:t>share </a:t>
            </a:r>
            <a:r>
              <a:rPr lang="en-US" dirty="0"/>
              <a:t>your attention between the two insets. (START MOVIE)</a:t>
            </a:r>
          </a:p>
          <a:p>
            <a:pPr marL="228600" indent="-228600" eaLnBrk="1" hangingPunct="1">
              <a:buFont typeface="Calibri" charset="0"/>
              <a:buAutoNum type="arabicPeriod"/>
            </a:pPr>
            <a:r>
              <a:rPr lang="en-US" dirty="0"/>
              <a:t>In the lower right, you see the active region at PHOTOSPHERIC levels, and gradual and continuous changes in shape, size, and location of these sunspots reflect the emergence of magnetic flux from the underlying CONVECTION ZONE.</a:t>
            </a:r>
          </a:p>
          <a:p>
            <a:pPr marL="228600" indent="-228600" eaLnBrk="1" hangingPunct="1">
              <a:buFont typeface="Calibri" charset="0"/>
              <a:buAutoNum type="arabicPeriod"/>
            </a:pPr>
            <a:r>
              <a:rPr lang="en-US" dirty="0"/>
              <a:t>Whereas the sunspots show gradual change, the CORONA in the upper right shows the </a:t>
            </a:r>
            <a:r>
              <a:rPr lang="en-US" dirty="0" smtClean="0"/>
              <a:t>intermittent and </a:t>
            </a:r>
            <a:r>
              <a:rPr lang="en-US" dirty="0"/>
              <a:t>impulsive </a:t>
            </a:r>
            <a:r>
              <a:rPr lang="en-US" dirty="0" err="1"/>
              <a:t>brightenings</a:t>
            </a:r>
            <a:r>
              <a:rPr lang="en-US" dirty="0"/>
              <a:t> that we call solar flares.</a:t>
            </a:r>
          </a:p>
          <a:p>
            <a:pPr marL="228600" indent="-228600" eaLnBrk="1" hangingPunct="1">
              <a:buFont typeface="Calibri" charset="0"/>
              <a:buAutoNum type="arabicPeriod"/>
            </a:pPr>
            <a:r>
              <a:rPr lang="en-US" dirty="0"/>
              <a:t>This DIFFERENCE in temporal behavior is your first hint that flares involve the STORAGE and SUDDEN RELEASE of energy, whereas the driver for for flares is quite CONTINUOUS AND GRADUAL.</a:t>
            </a:r>
          </a:p>
          <a:p>
            <a:pPr marL="228600" indent="-228600" eaLnBrk="1" hangingPunct="1">
              <a:buFont typeface="Calibri" charset="0"/>
              <a:buAutoNum type="arabicPeriod"/>
            </a:pPr>
            <a:r>
              <a:rPr lang="en-US" dirty="0"/>
              <a:t>Let’s go to the next slide, which focuses attention on the emergence of magnetic flux that is believed to be generated within and at the base of the convection zone.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ma14="http://schemas.microsoft.com/office/mac/drawingml/2011/main" val="1"/>
            </a:ext>
          </a:extLst>
        </p:spPr>
      </p:sp>
      <p:sp>
        <p:nvSpPr>
          <p:cNvPr id="77826" name="Rectangle 3"/>
          <p:cNvSpPr>
            <a:spLocks noGrp="1" noChangeArrowheads="1"/>
          </p:cNvSpPr>
          <p:nvPr>
            <p:ph type="body" idx="1"/>
          </p:nvPr>
        </p:nvSpPr>
        <p:spPr>
          <a:noFill/>
        </p:spPr>
        <p:txBody>
          <a:bodyPr/>
          <a:lstStyle/>
          <a:p>
            <a:r>
              <a:rPr lang="en-US"/>
              <a:t>Thank you for being a great audience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C8BADC-16CF-F742-803E-131576D8D127}" type="slidenum">
              <a:rPr lang="en-US" sz="1200"/>
              <a:pPr/>
              <a:t>4</a:t>
            </a:fld>
            <a:endParaRPr lang="en-US" sz="1200"/>
          </a:p>
        </p:txBody>
      </p:sp>
      <p:sp>
        <p:nvSpPr>
          <p:cNvPr id="133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a:noFill/>
        </p:spPr>
        <p:txBody>
          <a:bodyPr/>
          <a:lstStyle/>
          <a:p>
            <a:pPr marL="228600" indent="-228600" eaLnBrk="1" hangingPunct="1">
              <a:buFontTx/>
              <a:buAutoNum type="arabicPeriod"/>
            </a:pPr>
            <a:r>
              <a:rPr lang="en-US"/>
              <a:t>Babcock</a:t>
            </a:r>
            <a:r>
              <a:rPr lang="ja-JP" altLang="en-US"/>
              <a:t>’</a:t>
            </a:r>
            <a:r>
              <a:rPr lang="en-US" altLang="ja-JP"/>
              <a:t>s phenomenological dynamo model contains the key features needed to understand this talk.</a:t>
            </a:r>
          </a:p>
          <a:p>
            <a:pPr marL="228600" indent="-228600" eaLnBrk="1" hangingPunct="1">
              <a:buFontTx/>
              <a:buAutoNum type="arabicPeriod"/>
            </a:pPr>
            <a:r>
              <a:rPr lang="en-US"/>
              <a:t>Primordial field is distorted by differential rotation, confined to SCZ; shear at base of SCZ creates sheet of magnetic flux, instabilities create flux tubes.</a:t>
            </a:r>
          </a:p>
          <a:p>
            <a:pPr marL="228600" indent="-228600" eaLnBrk="1" hangingPunct="1">
              <a:buFontTx/>
              <a:buAutoNum type="arabicPeriod"/>
            </a:pPr>
            <a:r>
              <a:rPr lang="en-US"/>
              <a:t>When these flux tubes become sufficiently buoyant, they rise and create what we call Omega loops and Active Regions..</a:t>
            </a:r>
          </a:p>
          <a:p>
            <a:pPr marL="228600" indent="-228600" eaLnBrk="1" hangingPunct="1">
              <a:buFontTx/>
              <a:buAutoNum type="arabicPeriod"/>
            </a:pPr>
            <a:r>
              <a:rPr lang="en-US"/>
              <a:t>The video shows an animation of these loops as they rise through the SCZ.  This is just an animation; we</a:t>
            </a:r>
            <a:r>
              <a:rPr lang="ja-JP" altLang="en-US"/>
              <a:t>’</a:t>
            </a:r>
            <a:r>
              <a:rPr lang="en-US" altLang="ja-JP"/>
              <a:t>ll look at real data in the next slide.</a:t>
            </a:r>
          </a:p>
          <a:p>
            <a:pPr marL="228600" indent="-228600"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EFDB93-A65F-E344-ACA2-6233E03A2A2F}" type="slidenum">
              <a:rPr lang="en-US" sz="1200"/>
              <a:pPr/>
              <a:t>5</a:t>
            </a:fld>
            <a:endParaRPr lang="en-US" sz="1200"/>
          </a:p>
        </p:txBody>
      </p:sp>
      <p:sp>
        <p:nvSpPr>
          <p:cNvPr id="5529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5" name="Rectangle 1027"/>
          <p:cNvSpPr>
            <a:spLocks noGrp="1" noChangeArrowheads="1"/>
          </p:cNvSpPr>
          <p:nvPr>
            <p:ph type="body" idx="1"/>
          </p:nvPr>
        </p:nvSpPr>
        <p:spPr>
          <a:noFill/>
        </p:spPr>
        <p:txBody>
          <a:bodyPr/>
          <a:lstStyle/>
          <a:p>
            <a:pPr marL="228600" indent="-228600" eaLnBrk="1" hangingPunct="1">
              <a:buFontTx/>
              <a:buAutoNum type="arabicPeriod"/>
            </a:pPr>
            <a:r>
              <a:rPr lang="en-US" dirty="0"/>
              <a:t>The SDO </a:t>
            </a:r>
            <a:r>
              <a:rPr lang="en-US" dirty="0" err="1"/>
              <a:t>Helioseismic</a:t>
            </a:r>
            <a:r>
              <a:rPr lang="en-US" dirty="0"/>
              <a:t> and Magnetic Imager allows us to image the magnetic </a:t>
            </a:r>
            <a:r>
              <a:rPr lang="en-US" dirty="0" smtClean="0"/>
              <a:t>fields of</a:t>
            </a:r>
            <a:r>
              <a:rPr lang="en-US" baseline="0" dirty="0" smtClean="0"/>
              <a:t> </a:t>
            </a:r>
            <a:r>
              <a:rPr lang="en-US" dirty="0" smtClean="0"/>
              <a:t>NOAA </a:t>
            </a:r>
            <a:r>
              <a:rPr lang="en-US" dirty="0"/>
              <a:t>AR </a:t>
            </a:r>
            <a:r>
              <a:rPr lang="en-US" dirty="0" smtClean="0"/>
              <a:t>11158; </a:t>
            </a:r>
            <a:r>
              <a:rPr lang="en-US" dirty="0"/>
              <a:t>the x and y labels give the coordinates relative to sun center, in seconds of arc, as they appear in the sky.</a:t>
            </a:r>
          </a:p>
          <a:p>
            <a:pPr marL="228600" indent="-228600" eaLnBrk="1" hangingPunct="1">
              <a:buFontTx/>
              <a:buAutoNum type="arabicPeriod"/>
            </a:pPr>
            <a:r>
              <a:rPr lang="en-US" dirty="0"/>
              <a:t>In this </a:t>
            </a:r>
            <a:r>
              <a:rPr lang="ja-JP" altLang="en-US" dirty="0"/>
              <a:t>“</a:t>
            </a:r>
            <a:r>
              <a:rPr lang="en-US" altLang="ja-JP" dirty="0"/>
              <a:t>magnetogram</a:t>
            </a:r>
            <a:r>
              <a:rPr lang="ja-JP" altLang="en-US" dirty="0"/>
              <a:t>”</a:t>
            </a:r>
            <a:r>
              <a:rPr lang="en-US" altLang="ja-JP" dirty="0"/>
              <a:t> White and Black show the vertical component of the magnetic field.</a:t>
            </a:r>
          </a:p>
          <a:p>
            <a:pPr marL="228600" indent="-228600" eaLnBrk="1" hangingPunct="1">
              <a:buFontTx/>
              <a:buAutoNum type="arabicPeriod"/>
            </a:pPr>
            <a:r>
              <a:rPr lang="en-US" dirty="0"/>
              <a:t>The magnetic field strength has been corrected for solar rotation and viewing angle, assuming radial magnetic fields.</a:t>
            </a:r>
          </a:p>
          <a:p>
            <a:pPr marL="228600" indent="-228600" eaLnBrk="1" hangingPunct="1">
              <a:buFontTx/>
              <a:buAutoNum type="arabicPeriod"/>
            </a:pPr>
            <a:r>
              <a:rPr lang="en-US" dirty="0"/>
              <a:t>The video shows the effects of emergence of the Omega loops of NOAA AR 11158 over 4.4 days in February 2011.</a:t>
            </a:r>
          </a:p>
          <a:p>
            <a:pPr marL="228600" indent="-228600" eaLnBrk="1" hangingPunct="1">
              <a:buFontTx/>
              <a:buAutoNum type="arabicPeriod"/>
            </a:pPr>
            <a:r>
              <a:rPr lang="en-US" dirty="0"/>
              <a:t>Features to look for in the video: (1) the black polarity feature on the lower left shows interesting </a:t>
            </a:r>
            <a:r>
              <a:rPr lang="en-US" dirty="0" smtClean="0"/>
              <a:t>rotational motion</a:t>
            </a:r>
            <a:r>
              <a:rPr lang="en-US" dirty="0"/>
              <a:t>, </a:t>
            </a:r>
            <a:r>
              <a:rPr lang="en-US" dirty="0" smtClean="0"/>
              <a:t>a manifestation </a:t>
            </a:r>
            <a:r>
              <a:rPr lang="en-US" dirty="0"/>
              <a:t>of twist in the Omega loops: </a:t>
            </a:r>
            <a:r>
              <a:rPr lang="en-US" baseline="0" dirty="0" smtClean="0"/>
              <a:t>(2) shearing motions between black and white polarity, which are relevant to the second topic of the talk, namely mutual helicity and eruptions; (3</a:t>
            </a:r>
            <a:r>
              <a:rPr lang="en-US" dirty="0" smtClean="0"/>
              <a:t>) features tend to be smaller first, larger late, which</a:t>
            </a:r>
            <a:r>
              <a:rPr lang="en-US" baseline="0" dirty="0" smtClean="0"/>
              <a:t> we will interpret in a minute</a:t>
            </a:r>
            <a:r>
              <a:rPr lang="en-US" dirty="0" smtClean="0"/>
              <a:t>;</a:t>
            </a:r>
            <a:r>
              <a:rPr lang="en-US" baseline="0" dirty="0" smtClean="0"/>
              <a:t> </a:t>
            </a:r>
            <a:r>
              <a:rPr lang="en-US" dirty="0" smtClean="0"/>
              <a:t>(SHOW FEATURES IN </a:t>
            </a:r>
            <a:r>
              <a:rPr lang="en-US" dirty="0"/>
              <a:t>VIDEO).</a:t>
            </a:r>
          </a:p>
          <a:p>
            <a:pPr marL="228600" indent="-228600" eaLnBrk="1" hangingPunct="1">
              <a:buFontTx/>
              <a:buAutoNum type="arabicPeriod"/>
            </a:pPr>
            <a:r>
              <a:rPr lang="en-US" dirty="0"/>
              <a:t>In the next slide, we will see the implications of the </a:t>
            </a:r>
            <a:r>
              <a:rPr lang="en-US" dirty="0" smtClean="0"/>
              <a:t>LAST</a:t>
            </a:r>
            <a:r>
              <a:rPr lang="en-US" baseline="0" dirty="0" smtClean="0"/>
              <a:t> of these three</a:t>
            </a:r>
            <a:r>
              <a:rPr lang="en-US" dirty="0" smtClean="0"/>
              <a:t> properties: </a:t>
            </a:r>
            <a:r>
              <a:rPr lang="en-US" dirty="0"/>
              <a:t>smaller first, larger later.</a:t>
            </a:r>
          </a:p>
          <a:p>
            <a:pPr marL="228600" indent="-228600" eaLnBrk="1" hangingPunct="1">
              <a:buFontTx/>
              <a:buAutoNum type="arabicPeriod"/>
            </a:pPr>
            <a:endParaRPr lang="en-US" dirty="0"/>
          </a:p>
          <a:p>
            <a:pPr marL="228600" indent="-228600" eaLnBrk="1" hangingPunct="1"/>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C82582-7E23-D446-9B45-1DB8B2F2804F}" type="slidenum">
              <a:rPr lang="en-US" sz="1200"/>
              <a:pPr/>
              <a:t>6</a:t>
            </a:fld>
            <a:endParaRPr lang="en-US" sz="1200"/>
          </a:p>
        </p:txBody>
      </p:sp>
      <p:sp>
        <p:nvSpPr>
          <p:cNvPr id="64514"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1027"/>
          <p:cNvSpPr>
            <a:spLocks noGrp="1" noChangeArrowheads="1"/>
          </p:cNvSpPr>
          <p:nvPr>
            <p:ph type="body" idx="1"/>
          </p:nvPr>
        </p:nvSpPr>
        <p:spPr>
          <a:noFill/>
        </p:spPr>
        <p:txBody>
          <a:bodyPr/>
          <a:lstStyle/>
          <a:p>
            <a:pPr marL="228600" indent="-228600" eaLnBrk="1" hangingPunct="1">
              <a:buFontTx/>
              <a:buAutoNum type="arabicPeriod"/>
            </a:pPr>
            <a:r>
              <a:rPr lang="en-US" dirty="0"/>
              <a:t>(READ BULLETS)</a:t>
            </a:r>
          </a:p>
          <a:p>
            <a:pPr marL="228600" indent="-228600" eaLnBrk="1" hangingPunct="1">
              <a:buFontTx/>
              <a:buAutoNum type="arabicPeriod"/>
            </a:pPr>
            <a:r>
              <a:rPr lang="en-US" dirty="0"/>
              <a:t>(EXPLAIN AXES, MAGNETOGRAM ON ROOF, 400 &amp; 1100 ISOGAUSS LEVELS, BRANCHES)</a:t>
            </a:r>
          </a:p>
          <a:p>
            <a:pPr marL="228600" indent="-228600" eaLnBrk="1" hangingPunct="1">
              <a:buFontTx/>
              <a:buAutoNum type="arabicPeriod"/>
            </a:pPr>
            <a:r>
              <a:rPr lang="en-US" dirty="0"/>
              <a:t>In the next slide, we </a:t>
            </a:r>
            <a:r>
              <a:rPr lang="en-US" dirty="0" smtClean="0"/>
              <a:t>relate the motions in the magnetogram to inferred</a:t>
            </a:r>
            <a:r>
              <a:rPr lang="en-US" baseline="0" dirty="0" smtClean="0"/>
              <a:t> structure of the Omega loops</a:t>
            </a:r>
            <a:r>
              <a:rPr lang="en-US" dirty="0" smtClean="0"/>
              <a:t>.</a:t>
            </a:r>
            <a:endParaRPr lang="en-US" dirty="0"/>
          </a:p>
          <a:p>
            <a:pPr marL="228600" indent="-228600" eaLnBrk="1" hangingPunct="1"/>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C106966-35C9-1842-BA92-A5457A495413}" type="slidenum">
              <a:rPr lang="en-US" sz="1200"/>
              <a:pPr/>
              <a:t>7</a:t>
            </a:fld>
            <a:endParaRPr lang="en-US" sz="1200"/>
          </a:p>
        </p:txBody>
      </p:sp>
      <p:sp>
        <p:nvSpPr>
          <p:cNvPr id="65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a:noFill/>
        </p:spPr>
        <p:txBody>
          <a:bodyPr/>
          <a:lstStyle/>
          <a:p>
            <a:pPr marL="228600" indent="-228600" eaLnBrk="1" hangingPunct="1">
              <a:buFontTx/>
              <a:buAutoNum type="arabicPeriod"/>
            </a:pPr>
            <a:r>
              <a:rPr lang="en-US"/>
              <a:t>What should we conclude from this structure?  Omega loops rising through the convection zone have a tough life!</a:t>
            </a:r>
          </a:p>
          <a:p>
            <a:pPr marL="228600" indent="-228600" eaLnBrk="1" hangingPunct="1">
              <a:buFontTx/>
              <a:buAutoNum type="arabicPeriod"/>
            </a:pPr>
            <a:r>
              <a:rPr lang="en-US"/>
              <a:t>The force of buffeting by convective turbulence is sufficiently great that it actually shreds the Omega loops.</a:t>
            </a:r>
          </a:p>
          <a:p>
            <a:pPr marL="228600" indent="-228600" eaLnBrk="1" hangingPunct="1">
              <a:buFontTx/>
              <a:buAutoNum type="arabicPeriod"/>
            </a:pPr>
            <a:r>
              <a:rPr lang="en-US"/>
              <a:t>Studies of flux fragments show their size distribution function has lognormal form, which implies that repeated random bifurcation dominates fragmentation and coalescence.</a:t>
            </a:r>
          </a:p>
          <a:p>
            <a:pPr marL="228600" indent="-228600" eaLnBrk="1" hangingPunct="1">
              <a:buFontTx/>
              <a:buAutoNum type="arabicPeriod"/>
            </a:pPr>
            <a:r>
              <a:rPr lang="en-US"/>
              <a:t>The implication of the branches is that the structures start out as a single Omega loop and are shredded by turbulent convection.</a:t>
            </a:r>
          </a:p>
          <a:p>
            <a:pPr marL="228600" indent="-228600" eaLnBrk="1" hangingPunct="1">
              <a:buFontTx/>
              <a:buAutoNum type="arabicPeriod"/>
            </a:pPr>
            <a:r>
              <a:rPr lang="en-US"/>
              <a:t>This occurs because the Solar Convection Zone dynamics are dominated by gas-pressure forces, not magnetic forces.</a:t>
            </a:r>
          </a:p>
          <a:p>
            <a:pPr marL="228600" indent="-228600" eaLnBrk="1" hangingPunct="1">
              <a:buFontTx/>
              <a:buAutoNum type="arabicPeriod"/>
            </a:pPr>
            <a:r>
              <a:rPr lang="en-US"/>
              <a:t>In the next slide, let</a:t>
            </a:r>
            <a:r>
              <a:rPr lang="ja-JP" altLang="en-US"/>
              <a:t>’</a:t>
            </a:r>
            <a:r>
              <a:rPr lang="en-US" altLang="ja-JP"/>
              <a:t>s talk about a discovery that George Ellery Hale made when he developed innovative solar instrumentation that allowed him to image the Sun</a:t>
            </a:r>
            <a:r>
              <a:rPr lang="ja-JP" altLang="en-US"/>
              <a:t>’</a:t>
            </a:r>
            <a:r>
              <a:rPr lang="en-US" altLang="ja-JP"/>
              <a:t>s magnetically dominated atmosphere, above the visible surface.</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428CA79-D3A8-0145-88C1-0F718D57CB73}" type="slidenum">
              <a:rPr lang="en-US" sz="1200"/>
              <a:pPr/>
              <a:t>8</a:t>
            </a:fld>
            <a:endParaRPr lang="en-US" sz="1200"/>
          </a:p>
        </p:txBody>
      </p:sp>
      <p:sp>
        <p:nvSpPr>
          <p:cNvPr id="102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a:noFill/>
        </p:spPr>
        <p:txBody>
          <a:bodyPr/>
          <a:lstStyle/>
          <a:p>
            <a:pPr marL="228600" indent="-228600" eaLnBrk="1" hangingPunct="1"/>
            <a:r>
              <a:rPr lang="en-US"/>
              <a:t>1888: Hale invented an instrument called a spectrohelioscope while he was a student at MIT.</a:t>
            </a:r>
          </a:p>
          <a:p>
            <a:pPr marL="228600" indent="-228600" eaLnBrk="1" hangingPunct="1"/>
            <a:r>
              <a:rPr lang="en-US"/>
              <a:t>	 This instrument enabled monochromatic imaging in H-alpha, showing a new and unexplored region of the solar atmosphere.</a:t>
            </a:r>
          </a:p>
          <a:p>
            <a:pPr marL="228600" indent="-228600" eaLnBrk="1" hangingPunct="1"/>
            <a:r>
              <a:rPr lang="en-US"/>
              <a:t>1908: Hale upgraded SHG -&gt; MTG -&gt; Sunspots are magnetic, E-W alignment </a:t>
            </a:r>
          </a:p>
          <a:p>
            <a:pPr marL="228600" indent="-228600" eaLnBrk="1" hangingPunct="1"/>
            <a:r>
              <a:rPr lang="en-US"/>
              <a:t>1908: Hale discovered sunspot vortices, which he thought were analogous to cyclones on Earth</a:t>
            </a:r>
          </a:p>
          <a:p>
            <a:pPr marL="228600" indent="-228600" eaLnBrk="1" hangingPunct="1"/>
            <a:r>
              <a:rPr lang="en-US"/>
              <a:t>(EXPLAIN HALE FIGURE, BULLET POINTS)</a:t>
            </a:r>
          </a:p>
          <a:p>
            <a:pPr marL="228600" indent="-228600" eaLnBrk="1" hangingPunct="1"/>
            <a:r>
              <a:rPr lang="en-US"/>
              <a:t>(EXPLAIN CORIOLIS FORCE AND GLATZMEIER FIGURES)</a:t>
            </a:r>
          </a:p>
          <a:p>
            <a:pPr marL="228600" indent="-228600" eaLnBrk="1" hangingPunct="1">
              <a:buFontTx/>
              <a:buAutoNum type="arabicPeriod"/>
            </a:pPr>
            <a:r>
              <a:rPr lang="en-US"/>
              <a:t>Why the ? In this slide?  Because we NOW know that the patterns in the CHROMOSPHERE reflect MAGNETIC FIELDS, NOT FLOWS.</a:t>
            </a:r>
          </a:p>
          <a:p>
            <a:pPr marL="228600" indent="-228600" eaLnBrk="1" hangingPunct="1">
              <a:buFontTx/>
              <a:buAutoNum type="arabicPeriod"/>
            </a:pPr>
            <a:r>
              <a:rPr lang="en-US"/>
              <a:t>Moreover, as I will show in a few minutes, Hale was on the right track, but the vortex structures originate in the gas-pressure dominated SCZ, not in the magnetically dominated chromosphere , </a:t>
            </a:r>
          </a:p>
          <a:p>
            <a:pPr marL="228600" indent="-228600" eaLnBrk="1" hangingPunct="1">
              <a:buFontTx/>
              <a:buAutoNum type="arabicPeriod"/>
            </a:pPr>
            <a:r>
              <a:rPr lang="en-US"/>
              <a:t>At this point in the talk we must pause to review the physics that governs the dynamics of magnetized gasses: magnetohydrodynamics (MHD)</a:t>
            </a:r>
          </a:p>
          <a:p>
            <a:pPr marL="228600" indent="-228600"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C89FCAC-7AAD-AB42-9EBA-E8AABC6FF153}" type="slidenum">
              <a:rPr lang="en-US" sz="1200"/>
              <a:pPr/>
              <a:t>9</a:t>
            </a:fld>
            <a:endParaRPr lang="en-US" sz="1200"/>
          </a:p>
        </p:txBody>
      </p:sp>
      <p:sp>
        <p:nvSpPr>
          <p:cNvPr id="124930"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1027"/>
          <p:cNvSpPr>
            <a:spLocks noGrp="1" noChangeArrowheads="1"/>
          </p:cNvSpPr>
          <p:nvPr>
            <p:ph type="body" idx="1"/>
          </p:nvPr>
        </p:nvSpPr>
        <p:spPr>
          <a:noFill/>
        </p:spPr>
        <p:txBody>
          <a:bodyPr/>
          <a:lstStyle/>
          <a:p>
            <a:pPr eaLnBrk="1" hangingPunct="1"/>
            <a:r>
              <a:rPr lang="en-US"/>
              <a:t>(READ THROUGH CONTENTS OF BOX)</a:t>
            </a:r>
          </a:p>
          <a:p>
            <a:pPr marL="742950" lvl="1" indent="-285750" eaLnBrk="1" hangingPunct="1"/>
            <a:r>
              <a:rPr lang="en-US"/>
              <a:t>Faraday</a:t>
            </a:r>
            <a:r>
              <a:rPr lang="ja-JP" altLang="en-US"/>
              <a:t>’</a:t>
            </a:r>
            <a:r>
              <a:rPr lang="en-US" altLang="ja-JP"/>
              <a:t>s equation relates the electric field to the rate of change of the magnetic field.</a:t>
            </a:r>
          </a:p>
          <a:p>
            <a:pPr marL="742950" lvl="1" indent="-285750" eaLnBrk="1" hangingPunct="1"/>
            <a:r>
              <a:rPr lang="en-US"/>
              <a:t>Ampere</a:t>
            </a:r>
            <a:r>
              <a:rPr lang="ja-JP" altLang="en-US"/>
              <a:t>’</a:t>
            </a:r>
            <a:r>
              <a:rPr lang="en-US" altLang="ja-JP"/>
              <a:t>s law relates the current density to the curl of the magnetic field.</a:t>
            </a:r>
          </a:p>
          <a:p>
            <a:pPr marL="742950" lvl="1" indent="-285750" eaLnBrk="1" hangingPunct="1"/>
            <a:r>
              <a:rPr lang="en-US"/>
              <a:t>Gauss</a:t>
            </a:r>
            <a:r>
              <a:rPr lang="ja-JP" altLang="en-US"/>
              <a:t>’</a:t>
            </a:r>
            <a:r>
              <a:rPr lang="en-US" altLang="ja-JP"/>
              <a:t>s law says that the divergence of the magnetic field is zero.</a:t>
            </a:r>
          </a:p>
          <a:p>
            <a:pPr marL="742950" lvl="1" indent="-285750" eaLnBrk="1" hangingPunct="1"/>
            <a:r>
              <a:rPr lang="en-US"/>
              <a:t>Ohm</a:t>
            </a:r>
            <a:r>
              <a:rPr lang="ja-JP" altLang="en-US"/>
              <a:t>’</a:t>
            </a:r>
            <a:r>
              <a:rPr lang="en-US" altLang="ja-JP"/>
              <a:t>s law says that the electric field in a frame moving with the matter is proportional to the current.</a:t>
            </a:r>
          </a:p>
          <a:p>
            <a:pPr marL="742950" lvl="1" indent="-285750" eaLnBrk="1" hangingPunct="1"/>
            <a:r>
              <a:rPr lang="en-US"/>
              <a:t>The equation of state relates pressure, temperature, and density.</a:t>
            </a:r>
          </a:p>
          <a:p>
            <a:pPr eaLnBrk="1" hangingPunct="1"/>
            <a:r>
              <a:rPr lang="en-US"/>
              <a:t>These equations can be combined and simplified to reduce the unknowns to the vector magnetic induction (B) and vector gas velocity (v) and scalar pressure (p) and mass density (rho).</a:t>
            </a:r>
          </a:p>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B89758-9F0F-0547-9E80-A26BAF6E6913}" type="slidenum">
              <a:rPr lang="en-US"/>
              <a:pPr>
                <a:defRPr/>
              </a:pPr>
              <a:t>‹#›</a:t>
            </a:fld>
            <a:endParaRPr lang="en-US"/>
          </a:p>
        </p:txBody>
      </p:sp>
    </p:spTree>
    <p:extLst>
      <p:ext uri="{BB962C8B-B14F-4D97-AF65-F5344CB8AC3E}">
        <p14:creationId xmlns:p14="http://schemas.microsoft.com/office/powerpoint/2010/main" val="2417816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6D5C36-5375-2D4A-90BD-6E1230AD8C21}" type="slidenum">
              <a:rPr lang="en-US"/>
              <a:pPr>
                <a:defRPr/>
              </a:pPr>
              <a:t>‹#›</a:t>
            </a:fld>
            <a:endParaRPr lang="en-US"/>
          </a:p>
        </p:txBody>
      </p:sp>
    </p:spTree>
    <p:extLst>
      <p:ext uri="{BB962C8B-B14F-4D97-AF65-F5344CB8AC3E}">
        <p14:creationId xmlns:p14="http://schemas.microsoft.com/office/powerpoint/2010/main" val="371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69C9D6-4238-E94A-83CB-76DC7F62CF37}" type="slidenum">
              <a:rPr lang="en-US"/>
              <a:pPr>
                <a:defRPr/>
              </a:pPr>
              <a:t>‹#›</a:t>
            </a:fld>
            <a:endParaRPr lang="en-US"/>
          </a:p>
        </p:txBody>
      </p:sp>
    </p:spTree>
    <p:extLst>
      <p:ext uri="{BB962C8B-B14F-4D97-AF65-F5344CB8AC3E}">
        <p14:creationId xmlns:p14="http://schemas.microsoft.com/office/powerpoint/2010/main" val="12275322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828A9D5-F183-8F47-9DED-493D5E3D6650}" type="slidenum">
              <a:rPr lang="en-US"/>
              <a:pPr>
                <a:defRPr/>
              </a:pPr>
              <a:t>‹#›</a:t>
            </a:fld>
            <a:endParaRPr lang="en-US"/>
          </a:p>
        </p:txBody>
      </p:sp>
    </p:spTree>
    <p:extLst>
      <p:ext uri="{BB962C8B-B14F-4D97-AF65-F5344CB8AC3E}">
        <p14:creationId xmlns:p14="http://schemas.microsoft.com/office/powerpoint/2010/main" val="1621171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77AC49A-4D79-544D-A459-3E5FD672CC1B}" type="slidenum">
              <a:rPr lang="en-US"/>
              <a:pPr>
                <a:defRPr/>
              </a:pPr>
              <a:t>‹#›</a:t>
            </a:fld>
            <a:endParaRPr lang="en-US"/>
          </a:p>
        </p:txBody>
      </p:sp>
    </p:spTree>
    <p:extLst>
      <p:ext uri="{BB962C8B-B14F-4D97-AF65-F5344CB8AC3E}">
        <p14:creationId xmlns:p14="http://schemas.microsoft.com/office/powerpoint/2010/main" val="4041246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20EF46-522E-5D4D-A1CB-0A29A56B887A}" type="slidenum">
              <a:rPr lang="en-US"/>
              <a:pPr>
                <a:defRPr/>
              </a:pPr>
              <a:t>‹#›</a:t>
            </a:fld>
            <a:endParaRPr lang="en-US"/>
          </a:p>
        </p:txBody>
      </p:sp>
    </p:spTree>
    <p:extLst>
      <p:ext uri="{BB962C8B-B14F-4D97-AF65-F5344CB8AC3E}">
        <p14:creationId xmlns:p14="http://schemas.microsoft.com/office/powerpoint/2010/main" val="2929044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mediaAndTx" preserve="1">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209FF3-33DB-1643-9AB8-204877A00855}" type="slidenum">
              <a:rPr lang="en-US"/>
              <a:pPr>
                <a:defRPr/>
              </a:pPr>
              <a:t>‹#›</a:t>
            </a:fld>
            <a:endParaRPr lang="en-US"/>
          </a:p>
        </p:txBody>
      </p:sp>
    </p:spTree>
    <p:extLst>
      <p:ext uri="{BB962C8B-B14F-4D97-AF65-F5344CB8AC3E}">
        <p14:creationId xmlns:p14="http://schemas.microsoft.com/office/powerpoint/2010/main" val="2862223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685800" y="4114800"/>
            <a:ext cx="7772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6C3639-98AB-4F43-B890-E19BA0AB9A99}" type="slidenum">
              <a:rPr lang="en-US"/>
              <a:pPr>
                <a:defRPr/>
              </a:pPr>
              <a:t>‹#›</a:t>
            </a:fld>
            <a:endParaRPr lang="en-US"/>
          </a:p>
        </p:txBody>
      </p:sp>
    </p:spTree>
    <p:extLst>
      <p:ext uri="{BB962C8B-B14F-4D97-AF65-F5344CB8AC3E}">
        <p14:creationId xmlns:p14="http://schemas.microsoft.com/office/powerpoint/2010/main" val="1455999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390DDB-CB1F-424D-8351-A7BCF2E1CEDE}" type="slidenum">
              <a:rPr lang="en-US"/>
              <a:pPr>
                <a:defRPr/>
              </a:pPr>
              <a:t>‹#›</a:t>
            </a:fld>
            <a:endParaRPr lang="en-US"/>
          </a:p>
        </p:txBody>
      </p:sp>
    </p:spTree>
    <p:extLst>
      <p:ext uri="{BB962C8B-B14F-4D97-AF65-F5344CB8AC3E}">
        <p14:creationId xmlns:p14="http://schemas.microsoft.com/office/powerpoint/2010/main" val="4032791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58BC3-5224-F240-A74D-15CCA8B24290}" type="slidenum">
              <a:rPr lang="en-US"/>
              <a:pPr>
                <a:defRPr/>
              </a:pPr>
              <a:t>‹#›</a:t>
            </a:fld>
            <a:endParaRPr lang="en-US"/>
          </a:p>
        </p:txBody>
      </p:sp>
    </p:spTree>
    <p:extLst>
      <p:ext uri="{BB962C8B-B14F-4D97-AF65-F5344CB8AC3E}">
        <p14:creationId xmlns:p14="http://schemas.microsoft.com/office/powerpoint/2010/main" val="3533796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4E2074-511E-C641-AE33-B737559C00E3}" type="slidenum">
              <a:rPr lang="en-US"/>
              <a:pPr>
                <a:defRPr/>
              </a:pPr>
              <a:t>‹#›</a:t>
            </a:fld>
            <a:endParaRPr lang="en-US"/>
          </a:p>
        </p:txBody>
      </p:sp>
    </p:spTree>
    <p:extLst>
      <p:ext uri="{BB962C8B-B14F-4D97-AF65-F5344CB8AC3E}">
        <p14:creationId xmlns:p14="http://schemas.microsoft.com/office/powerpoint/2010/main" val="389550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A61719F-FE32-9D44-A6C5-8C67753975FE}" type="slidenum">
              <a:rPr lang="en-US"/>
              <a:pPr>
                <a:defRPr/>
              </a:pPr>
              <a:t>‹#›</a:t>
            </a:fld>
            <a:endParaRPr lang="en-US"/>
          </a:p>
        </p:txBody>
      </p:sp>
    </p:spTree>
    <p:extLst>
      <p:ext uri="{BB962C8B-B14F-4D97-AF65-F5344CB8AC3E}">
        <p14:creationId xmlns:p14="http://schemas.microsoft.com/office/powerpoint/2010/main" val="2208903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347177-E88B-2547-89C0-CAA3246B9502}" type="slidenum">
              <a:rPr lang="en-US"/>
              <a:pPr>
                <a:defRPr/>
              </a:pPr>
              <a:t>‹#›</a:t>
            </a:fld>
            <a:endParaRPr lang="en-US"/>
          </a:p>
        </p:txBody>
      </p:sp>
    </p:spTree>
    <p:extLst>
      <p:ext uri="{BB962C8B-B14F-4D97-AF65-F5344CB8AC3E}">
        <p14:creationId xmlns:p14="http://schemas.microsoft.com/office/powerpoint/2010/main" val="2925220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567E2FF-6EA0-8744-B1F1-5E8AFE5445E4}" type="slidenum">
              <a:rPr lang="en-US"/>
              <a:pPr>
                <a:defRPr/>
              </a:pPr>
              <a:t>‹#›</a:t>
            </a:fld>
            <a:endParaRPr lang="en-US"/>
          </a:p>
        </p:txBody>
      </p:sp>
    </p:spTree>
    <p:extLst>
      <p:ext uri="{BB962C8B-B14F-4D97-AF65-F5344CB8AC3E}">
        <p14:creationId xmlns:p14="http://schemas.microsoft.com/office/powerpoint/2010/main" val="4279652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08960A-4D91-3B47-8650-AC1B2E09E194}" type="slidenum">
              <a:rPr lang="en-US"/>
              <a:pPr>
                <a:defRPr/>
              </a:pPr>
              <a:t>‹#›</a:t>
            </a:fld>
            <a:endParaRPr lang="en-US"/>
          </a:p>
        </p:txBody>
      </p:sp>
    </p:spTree>
    <p:extLst>
      <p:ext uri="{BB962C8B-B14F-4D97-AF65-F5344CB8AC3E}">
        <p14:creationId xmlns:p14="http://schemas.microsoft.com/office/powerpoint/2010/main" val="40929447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4A138B-BDF8-C246-8389-31A00ABE5114}" type="slidenum">
              <a:rPr lang="en-US"/>
              <a:pPr>
                <a:defRPr/>
              </a:pPr>
              <a:t>‹#›</a:t>
            </a:fld>
            <a:endParaRPr lang="en-US"/>
          </a:p>
        </p:txBody>
      </p:sp>
    </p:spTree>
    <p:extLst>
      <p:ext uri="{BB962C8B-B14F-4D97-AF65-F5344CB8AC3E}">
        <p14:creationId xmlns:p14="http://schemas.microsoft.com/office/powerpoint/2010/main" val="123014094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lvl1pPr>
          </a:lstStyle>
          <a:p>
            <a:pPr>
              <a:defRPr/>
            </a:pPr>
            <a:fld id="{625029B7-2D9D-3C4F-ABA1-7EC06E61FD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1.bin"/><Relationship Id="rId5" Type="http://schemas.openxmlformats.org/officeDocument/2006/relationships/image" Target="../media/image16.emf"/><Relationship Id="rId6" Type="http://schemas.openxmlformats.org/officeDocument/2006/relationships/oleObject" Target="../embeddings/oleObject2.bin"/><Relationship Id="rId7" Type="http://schemas.openxmlformats.org/officeDocument/2006/relationships/image" Target="../media/image17.emf"/><Relationship Id="rId8" Type="http://schemas.openxmlformats.org/officeDocument/2006/relationships/oleObject" Target="../embeddings/oleObject3.bin"/><Relationship Id="rId9" Type="http://schemas.openxmlformats.org/officeDocument/2006/relationships/image" Target="../media/image18.emf"/><Relationship Id="rId10" Type="http://schemas.openxmlformats.org/officeDocument/2006/relationships/oleObject" Target="../embeddings/oleObject4.bin"/><Relationship Id="rId11" Type="http://schemas.openxmlformats.org/officeDocument/2006/relationships/image" Target="../media/image19.e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1.xml"/><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1" Type="http://schemas.microsoft.com/office/2007/relationships/media" Target="file://localhost/Users/dick/Desktop/Hale%20talk/Graphics/dana_ft3.mov" TargetMode="External"/><Relationship Id="rId2" Type="http://schemas.openxmlformats.org/officeDocument/2006/relationships/video" Target="file://localhost/Users/dick/Desktop/Hale%20talk/Graphics/dana_ft3.mov"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3.jpeg"/><Relationship Id="rId5" Type="http://schemas.openxmlformats.org/officeDocument/2006/relationships/oleObject" Target="../embeddings/oleObject5.bin"/><Relationship Id="rId6" Type="http://schemas.openxmlformats.org/officeDocument/2006/relationships/image" Target="../media/image19.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24.png"/><Relationship Id="rId5" Type="http://schemas.openxmlformats.org/officeDocument/2006/relationships/oleObject" Target="../embeddings/oleObject6.bin"/><Relationship Id="rId6" Type="http://schemas.openxmlformats.org/officeDocument/2006/relationships/image" Target="../media/image19.emf"/><Relationship Id="rId1" Type="http://schemas.openxmlformats.org/officeDocument/2006/relationships/vmlDrawing" Target="../drawings/vmlDrawing3.vml"/><Relationship Id="rId2"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1" Type="http://schemas.openxmlformats.org/officeDocument/2006/relationships/slideLayout" Target="../slideLayouts/slideLayout1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17.xml"/><Relationship Id="rId5" Type="http://schemas.openxmlformats.org/officeDocument/2006/relationships/image" Target="../media/image31.gif"/><Relationship Id="rId6" Type="http://schemas.openxmlformats.org/officeDocument/2006/relationships/image" Target="../media/image32.png"/><Relationship Id="rId7" Type="http://schemas.openxmlformats.org/officeDocument/2006/relationships/image" Target="../media/image33.jpeg"/><Relationship Id="rId1" Type="http://schemas.microsoft.com/office/2007/relationships/media" Target="file://localhost/Users/dick/Desktop/Hale%20talk/Graphics/dana_x-point_rx_movie.mov" TargetMode="External"/><Relationship Id="rId2" Type="http://schemas.openxmlformats.org/officeDocument/2006/relationships/video" Target="file://localhost/Users/dick/Desktop/Hale%20talk/Graphics/dana_x-point_rx_movie.mov"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jpeg"/><Relationship Id="rId8" Type="http://schemas.openxmlformats.org/officeDocument/2006/relationships/image" Target="../media/image39.jpeg"/><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microsoft.com/office/2007/relationships/media" Target="file://localhost/Users/dick/Desktop/Hale%20talk/Graphics/Lynch_rundiff-cor2aCanFest.mov" TargetMode="External"/><Relationship Id="rId4" Type="http://schemas.openxmlformats.org/officeDocument/2006/relationships/video" Target="file://localhost/Users/dick/Desktop/Hale%20talk/Graphics/Lynch_rundiff-cor2aCanFest.mov" TargetMode="External"/><Relationship Id="rId5" Type="http://schemas.openxmlformats.org/officeDocument/2006/relationships/slideLayout" Target="../slideLayouts/slideLayout12.xml"/><Relationship Id="rId6" Type="http://schemas.openxmlformats.org/officeDocument/2006/relationships/notesSlide" Target="../notesSlides/notesSlide19.xml"/><Relationship Id="rId7" Type="http://schemas.openxmlformats.org/officeDocument/2006/relationships/image" Target="../media/image40.png"/><Relationship Id="rId8" Type="http://schemas.openxmlformats.org/officeDocument/2006/relationships/image" Target="../media/image41.png"/><Relationship Id="rId1" Type="http://schemas.microsoft.com/office/2007/relationships/media" Target="file://localhost/Users/dick/Desktop/Hale%20talk/Graphics/Vourlidas.etal2012_Fig1_ClassicCME.mov" TargetMode="External"/><Relationship Id="rId2" Type="http://schemas.openxmlformats.org/officeDocument/2006/relationships/video" Target="file://localhost/Users/dick/Desktop/Hale%20talk/Graphics/Vourlidas.etal2012_Fig1_ClassicCME.mo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42.png"/><Relationship Id="rId1" Type="http://schemas.microsoft.com/office/2007/relationships/media" Target="../media/media2.mov"/><Relationship Id="rId2" Type="http://schemas.openxmlformats.org/officeDocument/2006/relationships/video" Target="../media/media2.mov"/></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1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7.bin"/><Relationship Id="rId5" Type="http://schemas.openxmlformats.org/officeDocument/2006/relationships/image" Target="../media/image45.emf"/><Relationship Id="rId6" Type="http://schemas.openxmlformats.org/officeDocument/2006/relationships/oleObject" Target="../embeddings/oleObject8.bin"/><Relationship Id="rId7" Type="http://schemas.openxmlformats.org/officeDocument/2006/relationships/image" Target="../media/image46.emf"/><Relationship Id="rId8" Type="http://schemas.openxmlformats.org/officeDocument/2006/relationships/image" Target="../media/image47.png"/><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microsoft.com/office/2007/relationships/media" Target="file://localhost/Users/dick/Desktop/Hale%20talk/Graphics/SDO_11158_hmi_aia_context_Brown.mov" TargetMode="External"/><Relationship Id="rId4" Type="http://schemas.openxmlformats.org/officeDocument/2006/relationships/video" Target="file://localhost/Users/dick/Desktop/Hale%20talk/Graphics/SDO_11158_hmi_aia_context_Brown.mov" TargetMode="External"/><Relationship Id="rId5" Type="http://schemas.openxmlformats.org/officeDocument/2006/relationships/slideLayout" Target="../slideLayouts/slideLayout2.xml"/><Relationship Id="rId6" Type="http://schemas.openxmlformats.org/officeDocument/2006/relationships/notesSlide" Target="../notesSlides/notesSlide3.xml"/><Relationship Id="rId7" Type="http://schemas.openxmlformats.org/officeDocument/2006/relationships/image" Target="../media/image3.emf"/><Relationship Id="rId8" Type="http://schemas.openxmlformats.org/officeDocument/2006/relationships/image" Target="../media/image4.png"/><Relationship Id="rId1" Type="http://schemas.microsoft.com/office/2007/relationships/media" Target="\SDO_11158_hmi_aia_context_Brown.mpg" TargetMode="External"/><Relationship Id="rId2" Type="http://schemas.openxmlformats.org/officeDocument/2006/relationships/video" Target="\SDO_11158_hmi_aia_context_Brown.mp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xml"/><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jpeg"/><Relationship Id="rId1" Type="http://schemas.microsoft.com/office/2007/relationships/media" Target="file://localhost/Users/dick/Desktop/Hale%20talk/Graphics/loops.MOV" TargetMode="External"/><Relationship Id="rId2" Type="http://schemas.openxmlformats.org/officeDocument/2006/relationships/video" Target="file://localhost/Users/dick/Desktop/Hale%20talk/Graphics/loops.MOV"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5.xml"/><Relationship Id="rId5" Type="http://schemas.openxmlformats.org/officeDocument/2006/relationships/image" Target="../media/image9.png"/><Relationship Id="rId1" Type="http://schemas.microsoft.com/office/2007/relationships/media" Target="file://localhost/Users/dick/Desktop/Hale%20talk/Graphics/SDO_11158_mg_raw_Tarr.mov" TargetMode="External"/><Relationship Id="rId2" Type="http://schemas.openxmlformats.org/officeDocument/2006/relationships/video" Target="file://localhost/Users/dick/Desktop/Hale%20talk/Graphics/SDO_11158_mg_raw_Tarr.mo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notesSlide" Target="../notesSlides/notesSlide7.xml"/><Relationship Id="rId5" Type="http://schemas.openxmlformats.org/officeDocument/2006/relationships/image" Target="../media/image11.png"/><Relationship Id="rId1" Type="http://schemas.microsoft.com/office/2007/relationships/media" Target="../media/media1.mov"/><Relationship Id="rId2" Type="http://schemas.openxmlformats.org/officeDocument/2006/relationships/video" Target="../media/media1.mov"/></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ctrTitle"/>
          </p:nvPr>
        </p:nvSpPr>
        <p:spPr>
          <a:xfrm>
            <a:off x="685800" y="1066800"/>
            <a:ext cx="7848600" cy="1295400"/>
          </a:xfrm>
        </p:spPr>
        <p:txBody>
          <a:bodyPr/>
          <a:lstStyle/>
          <a:p>
            <a:pPr eaLnBrk="1" hangingPunct="1"/>
            <a:r>
              <a:rPr lang="en-US" dirty="0">
                <a:latin typeface="Arial" charset="0"/>
                <a:ea typeface="ＭＳ Ｐゴシック" charset="0"/>
                <a:cs typeface="ＭＳ Ｐゴシック" charset="0"/>
              </a:rPr>
              <a:t>Twisting and Writhing </a:t>
            </a:r>
            <a:br>
              <a:rPr lang="en-US" dirty="0">
                <a:latin typeface="Arial" charset="0"/>
                <a:ea typeface="ＭＳ Ｐゴシック" charset="0"/>
                <a:cs typeface="ＭＳ Ｐゴシック" charset="0"/>
              </a:rPr>
            </a:br>
            <a:r>
              <a:rPr lang="en-US" dirty="0">
                <a:latin typeface="Arial" charset="0"/>
                <a:ea typeface="ＭＳ Ｐゴシック" charset="0"/>
                <a:cs typeface="ＭＳ Ｐゴシック" charset="0"/>
              </a:rPr>
              <a:t>with George Ellery Hale</a:t>
            </a:r>
          </a:p>
        </p:txBody>
      </p:sp>
      <p:sp>
        <p:nvSpPr>
          <p:cNvPr id="19458" name="Rectangle 3"/>
          <p:cNvSpPr>
            <a:spLocks noGrp="1" noChangeArrowheads="1"/>
          </p:cNvSpPr>
          <p:nvPr>
            <p:ph type="subTitle" idx="1"/>
          </p:nvPr>
        </p:nvSpPr>
        <p:spPr>
          <a:xfrm>
            <a:off x="1371600" y="2667000"/>
            <a:ext cx="6400800" cy="1371600"/>
          </a:xfrm>
        </p:spPr>
        <p:txBody>
          <a:bodyPr/>
          <a:lstStyle/>
          <a:p>
            <a:pPr eaLnBrk="1" hangingPunct="1"/>
            <a:r>
              <a:rPr lang="en-US">
                <a:latin typeface="Arial" charset="0"/>
                <a:ea typeface="ＭＳ Ｐゴシック" charset="0"/>
                <a:cs typeface="ＭＳ Ｐゴシック" charset="0"/>
              </a:rPr>
              <a:t>Magnetic Helicity: from Turbulent Convection to Space Weather </a:t>
            </a:r>
          </a:p>
        </p:txBody>
      </p:sp>
      <p:pic>
        <p:nvPicPr>
          <p:cNvPr id="19459" name="Picture 4" descr="MSUvertRever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5410200"/>
            <a:ext cx="1600200"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 Box 6"/>
          <p:cNvSpPr txBox="1">
            <a:spLocks noChangeArrowheads="1"/>
          </p:cNvSpPr>
          <p:nvPr/>
        </p:nvSpPr>
        <p:spPr bwMode="auto">
          <a:xfrm>
            <a:off x="2057400" y="4267200"/>
            <a:ext cx="5046663"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t>Richard C. Canfield</a:t>
            </a:r>
          </a:p>
          <a:p>
            <a:pPr algn="ctr"/>
            <a:r>
              <a:rPr lang="en-US"/>
              <a:t>Department of Physics</a:t>
            </a:r>
          </a:p>
          <a:p>
            <a:pPr algn="ctr"/>
            <a:r>
              <a:rPr lang="en-US"/>
              <a:t>Montana State University, Bozeman</a:t>
            </a:r>
            <a:endParaRPr lang="en-US" b="1"/>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685800" y="152400"/>
            <a:ext cx="7772400" cy="1143000"/>
          </a:xfrm>
        </p:spPr>
        <p:txBody>
          <a:bodyPr/>
          <a:lstStyle/>
          <a:p>
            <a:pPr eaLnBrk="1" hangingPunct="1"/>
            <a:r>
              <a:rPr lang="en-US">
                <a:latin typeface="Arial" charset="0"/>
                <a:ea typeface="ＭＳ Ｐゴシック" charset="0"/>
                <a:cs typeface="ＭＳ Ｐゴシック" charset="0"/>
              </a:rPr>
              <a:t>Magnetohydrodynamics:</a:t>
            </a:r>
            <a:r>
              <a:rPr lang="en-US" sz="3600">
                <a:latin typeface="Arial" charset="0"/>
                <a:ea typeface="ＭＳ Ｐゴシック" charset="0"/>
                <a:cs typeface="ＭＳ Ｐゴシック" charset="0"/>
              </a:rPr>
              <a:t/>
            </a:r>
            <a:br>
              <a:rPr lang="en-US" sz="3600">
                <a:latin typeface="Arial" charset="0"/>
                <a:ea typeface="ＭＳ Ｐゴシック" charset="0"/>
                <a:cs typeface="ＭＳ Ｐゴシック" charset="0"/>
              </a:rPr>
            </a:br>
            <a:r>
              <a:rPr lang="en-US" sz="3600">
                <a:latin typeface="Arial" charset="0"/>
                <a:ea typeface="ＭＳ Ｐゴシック" charset="0"/>
                <a:cs typeface="ＭＳ Ｐゴシック" charset="0"/>
              </a:rPr>
              <a:t>Magnetic Helicity + Force-Free Fields</a:t>
            </a:r>
          </a:p>
        </p:txBody>
      </p:sp>
      <p:sp>
        <p:nvSpPr>
          <p:cNvPr id="37890" name="Text Box 3"/>
          <p:cNvSpPr txBox="1">
            <a:spLocks noChangeArrowheads="1"/>
          </p:cNvSpPr>
          <p:nvPr/>
        </p:nvSpPr>
        <p:spPr bwMode="auto">
          <a:xfrm>
            <a:off x="1127125" y="19526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graphicFrame>
        <p:nvGraphicFramePr>
          <p:cNvPr id="37891" name="Object 4"/>
          <p:cNvGraphicFramePr>
            <a:graphicFrameLocks noChangeAspect="1"/>
          </p:cNvGraphicFramePr>
          <p:nvPr/>
        </p:nvGraphicFramePr>
        <p:xfrm>
          <a:off x="914400" y="1752600"/>
          <a:ext cx="2895600" cy="696913"/>
        </p:xfrm>
        <a:graphic>
          <a:graphicData uri="http://schemas.openxmlformats.org/presentationml/2006/ole">
            <mc:AlternateContent xmlns:mc="http://schemas.openxmlformats.org/markup-compatibility/2006">
              <mc:Choice xmlns:v="urn:schemas-microsoft-com:vml" Requires="v">
                <p:oleObj spid="_x0000_s37990" name="Equation" r:id="rId4" imgW="1041400" imgH="241300" progId="Equation.3">
                  <p:embed/>
                </p:oleObj>
              </mc:Choice>
              <mc:Fallback>
                <p:oleObj name="Equation" r:id="rId4" imgW="1041400" imgH="2413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752600"/>
                        <a:ext cx="2895600" cy="6969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892" name="Text Box 5"/>
          <p:cNvSpPr txBox="1">
            <a:spLocks noChangeArrowheads="1"/>
          </p:cNvSpPr>
          <p:nvPr/>
        </p:nvSpPr>
        <p:spPr bwMode="auto">
          <a:xfrm>
            <a:off x="814388" y="2667000"/>
            <a:ext cx="101441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where</a:t>
            </a:r>
          </a:p>
        </p:txBody>
      </p:sp>
      <p:sp>
        <p:nvSpPr>
          <p:cNvPr id="37893" name="Text Box 6"/>
          <p:cNvSpPr txBox="1">
            <a:spLocks noChangeArrowheads="1"/>
          </p:cNvSpPr>
          <p:nvPr/>
        </p:nvSpPr>
        <p:spPr bwMode="auto">
          <a:xfrm>
            <a:off x="2574925" y="4619625"/>
            <a:ext cx="438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   </a:t>
            </a:r>
          </a:p>
        </p:txBody>
      </p:sp>
      <p:graphicFrame>
        <p:nvGraphicFramePr>
          <p:cNvPr id="37894" name="Object 7"/>
          <p:cNvGraphicFramePr>
            <a:graphicFrameLocks noChangeAspect="1"/>
          </p:cNvGraphicFramePr>
          <p:nvPr/>
        </p:nvGraphicFramePr>
        <p:xfrm>
          <a:off x="2209800" y="2667000"/>
          <a:ext cx="1905000" cy="379413"/>
        </p:xfrm>
        <a:graphic>
          <a:graphicData uri="http://schemas.openxmlformats.org/presentationml/2006/ole">
            <mc:AlternateContent xmlns:mc="http://schemas.openxmlformats.org/markup-compatibility/2006">
              <mc:Choice xmlns:v="urn:schemas-microsoft-com:vml" Requires="v">
                <p:oleObj spid="_x0000_s37991" name="Equation" r:id="rId6" imgW="622300" imgH="114300" progId="Equation.3">
                  <p:embed/>
                </p:oleObj>
              </mc:Choice>
              <mc:Fallback>
                <p:oleObj name="Equation" r:id="rId6" imgW="622300" imgH="114300" progId="Equation.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0" y="2667000"/>
                        <a:ext cx="1905000" cy="37941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895" name="Text Box 8"/>
          <p:cNvSpPr txBox="1">
            <a:spLocks noChangeArrowheads="1"/>
          </p:cNvSpPr>
          <p:nvPr/>
        </p:nvSpPr>
        <p:spPr bwMode="auto">
          <a:xfrm>
            <a:off x="4495800" y="1905000"/>
            <a:ext cx="4114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a:t>“</a:t>
            </a:r>
            <a:r>
              <a:rPr lang="en-US" altLang="ja-JP" sz="2000"/>
              <a:t>We then, by the way, find … that </a:t>
            </a:r>
          </a:p>
          <a:p>
            <a:r>
              <a:rPr lang="en-US" sz="2000" b="1"/>
              <a:t>A</a:t>
            </a:r>
            <a:r>
              <a:rPr lang="en-US" sz="2000"/>
              <a:t> </a:t>
            </a:r>
            <a:r>
              <a:rPr lang="en-US" sz="2000">
                <a:sym typeface="Symbol" charset="0"/>
              </a:rPr>
              <a:t> </a:t>
            </a:r>
            <a:r>
              <a:rPr lang="en-US" sz="2000" b="1">
                <a:sym typeface="Symbol" charset="0"/>
              </a:rPr>
              <a:t>B</a:t>
            </a:r>
            <a:r>
              <a:rPr lang="en-US" sz="2000">
                <a:sym typeface="Symbol" charset="0"/>
              </a:rPr>
              <a:t> is a constant of the motion</a:t>
            </a:r>
            <a:r>
              <a:rPr lang="en-US" sz="2000"/>
              <a:t>.</a:t>
            </a:r>
            <a:r>
              <a:rPr lang="ja-JP" altLang="en-US" sz="2000"/>
              <a:t>”</a:t>
            </a:r>
            <a:endParaRPr lang="en-US" altLang="ja-JP" sz="2000"/>
          </a:p>
          <a:p>
            <a:r>
              <a:rPr lang="en-US" sz="1400"/>
              <a:t>Elsasser, Rev Mod Phys 1956</a:t>
            </a:r>
            <a:endParaRPr lang="en-US"/>
          </a:p>
        </p:txBody>
      </p:sp>
      <p:sp>
        <p:nvSpPr>
          <p:cNvPr id="37896" name="Text Box 9"/>
          <p:cNvSpPr txBox="1">
            <a:spLocks noChangeArrowheads="1"/>
          </p:cNvSpPr>
          <p:nvPr/>
        </p:nvSpPr>
        <p:spPr bwMode="auto">
          <a:xfrm>
            <a:off x="762000" y="3733800"/>
            <a:ext cx="1624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Minimizing</a:t>
            </a:r>
          </a:p>
        </p:txBody>
      </p:sp>
      <p:sp>
        <p:nvSpPr>
          <p:cNvPr id="37897" name="Text Box 10"/>
          <p:cNvSpPr txBox="1">
            <a:spLocks noChangeArrowheads="1"/>
          </p:cNvSpPr>
          <p:nvPr/>
        </p:nvSpPr>
        <p:spPr bwMode="auto">
          <a:xfrm>
            <a:off x="1050925" y="46196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p>
        </p:txBody>
      </p:sp>
      <p:graphicFrame>
        <p:nvGraphicFramePr>
          <p:cNvPr id="37898" name="Object 11"/>
          <p:cNvGraphicFramePr>
            <a:graphicFrameLocks noChangeAspect="1"/>
          </p:cNvGraphicFramePr>
          <p:nvPr/>
        </p:nvGraphicFramePr>
        <p:xfrm>
          <a:off x="2895600" y="3581400"/>
          <a:ext cx="5410200" cy="957263"/>
        </p:xfrm>
        <a:graphic>
          <a:graphicData uri="http://schemas.openxmlformats.org/presentationml/2006/ole">
            <mc:AlternateContent xmlns:mc="http://schemas.openxmlformats.org/markup-compatibility/2006">
              <mc:Choice xmlns:v="urn:schemas-microsoft-com:vml" Requires="v">
                <p:oleObj spid="_x0000_s37992" name="Equation" r:id="rId8" imgW="2070100" imgH="355600" progId="Equation.3">
                  <p:embed/>
                </p:oleObj>
              </mc:Choice>
              <mc:Fallback>
                <p:oleObj name="Equation" r:id="rId8" imgW="2070100" imgH="355600" progId="Equation.3">
                  <p:embed/>
                  <p:pic>
                    <p:nvPicPr>
                      <p:cNvPr id="0"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95600" y="3581400"/>
                        <a:ext cx="5410200" cy="957263"/>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899" name="Text Box 13"/>
          <p:cNvSpPr txBox="1">
            <a:spLocks noChangeArrowheads="1"/>
          </p:cNvSpPr>
          <p:nvPr/>
        </p:nvSpPr>
        <p:spPr bwMode="auto">
          <a:xfrm>
            <a:off x="3336925" y="50006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p>
        </p:txBody>
      </p:sp>
      <p:graphicFrame>
        <p:nvGraphicFramePr>
          <p:cNvPr id="37900" name="Object 15"/>
          <p:cNvGraphicFramePr>
            <a:graphicFrameLocks noChangeAspect="1"/>
          </p:cNvGraphicFramePr>
          <p:nvPr/>
        </p:nvGraphicFramePr>
        <p:xfrm>
          <a:off x="914400" y="5105400"/>
          <a:ext cx="2438400" cy="546100"/>
        </p:xfrm>
        <a:graphic>
          <a:graphicData uri="http://schemas.openxmlformats.org/presentationml/2006/ole">
            <mc:AlternateContent xmlns:mc="http://schemas.openxmlformats.org/markup-compatibility/2006">
              <mc:Choice xmlns:v="urn:schemas-microsoft-com:vml" Requires="v">
                <p:oleObj spid="_x0000_s37993" name="Equation" r:id="rId10" imgW="723900" imgH="152400" progId="Equation.3">
                  <p:embed/>
                </p:oleObj>
              </mc:Choice>
              <mc:Fallback>
                <p:oleObj name="Equation" r:id="rId10" imgW="723900" imgH="152400" progId="Equation.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4400" y="5105400"/>
                        <a:ext cx="2438400" cy="5461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7901" name="Text Box 16"/>
          <p:cNvSpPr txBox="1">
            <a:spLocks noChangeArrowheads="1"/>
          </p:cNvSpPr>
          <p:nvPr/>
        </p:nvSpPr>
        <p:spPr bwMode="auto">
          <a:xfrm>
            <a:off x="787400" y="4572000"/>
            <a:ext cx="75263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where </a:t>
            </a:r>
            <a:r>
              <a:rPr lang="en-US">
                <a:sym typeface="Symbol" charset="0"/>
              </a:rPr>
              <a:t> is a Lagrange multiplier</a:t>
            </a:r>
            <a:r>
              <a:rPr lang="en-US"/>
              <a:t>, leads to the equation</a:t>
            </a:r>
          </a:p>
        </p:txBody>
      </p:sp>
      <p:sp>
        <p:nvSpPr>
          <p:cNvPr id="37902" name="Text Box 17"/>
          <p:cNvSpPr txBox="1">
            <a:spLocks noChangeArrowheads="1"/>
          </p:cNvSpPr>
          <p:nvPr/>
        </p:nvSpPr>
        <p:spPr bwMode="auto">
          <a:xfrm>
            <a:off x="3581400" y="4953000"/>
            <a:ext cx="5029200" cy="118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sym typeface="Symbol" charset="0"/>
              </a:rPr>
              <a:t>for </a:t>
            </a:r>
            <a:r>
              <a:rPr lang="ja-JP" altLang="en-US">
                <a:sym typeface="Symbol" charset="0"/>
              </a:rPr>
              <a:t>“</a:t>
            </a:r>
            <a:r>
              <a:rPr lang="en-US" altLang="ja-JP">
                <a:sym typeface="Symbol" charset="0"/>
              </a:rPr>
              <a:t>force-free</a:t>
            </a:r>
            <a:r>
              <a:rPr lang="ja-JP" altLang="en-US">
                <a:sym typeface="Symbol" charset="0"/>
              </a:rPr>
              <a:t>”</a:t>
            </a:r>
            <a:r>
              <a:rPr lang="en-US" altLang="ja-JP">
                <a:sym typeface="Symbol" charset="0"/>
              </a:rPr>
              <a:t> ( </a:t>
            </a:r>
            <a:r>
              <a:rPr lang="en-US" altLang="ja-JP" b="1">
                <a:sym typeface="Symbol" charset="0"/>
              </a:rPr>
              <a:t>j</a:t>
            </a:r>
            <a:r>
              <a:rPr lang="en-US" altLang="ja-JP">
                <a:sym typeface="Symbol" charset="0"/>
              </a:rPr>
              <a:t> x </a:t>
            </a:r>
            <a:r>
              <a:rPr lang="en-US" altLang="ja-JP" b="1">
                <a:sym typeface="Symbol" charset="0"/>
              </a:rPr>
              <a:t>B</a:t>
            </a:r>
            <a:r>
              <a:rPr lang="en-US" altLang="ja-JP">
                <a:sym typeface="Symbol" charset="0"/>
              </a:rPr>
              <a:t> = 0 ) fields. </a:t>
            </a:r>
          </a:p>
          <a:p>
            <a:r>
              <a:rPr lang="en-US">
                <a:sym typeface="Symbol" charset="0"/>
              </a:rPr>
              <a:t>N.B.:  </a:t>
            </a:r>
            <a:r>
              <a:rPr lang="en-US"/>
              <a:t> is a measure of twist (constant</a:t>
            </a:r>
            <a:r>
              <a:rPr lang="en-US" sz="2000"/>
              <a:t> </a:t>
            </a:r>
            <a:r>
              <a:rPr lang="en-US"/>
              <a:t>when E is minimum</a:t>
            </a:r>
            <a:r>
              <a:rPr lang="en-US" sz="2000"/>
              <a:t>).</a:t>
            </a:r>
          </a:p>
        </p:txBody>
      </p:sp>
      <p:sp>
        <p:nvSpPr>
          <p:cNvPr id="37903" name="Text Box 19"/>
          <p:cNvSpPr txBox="1">
            <a:spLocks noChangeArrowheads="1"/>
          </p:cNvSpPr>
          <p:nvPr/>
        </p:nvSpPr>
        <p:spPr bwMode="auto">
          <a:xfrm>
            <a:off x="974725" y="3048000"/>
            <a:ext cx="759301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t>-------------------------------------------------------------------------</a:t>
            </a:r>
          </a:p>
        </p:txBody>
      </p:sp>
      <p:sp>
        <p:nvSpPr>
          <p:cNvPr id="37904" name="Text Box 20"/>
          <p:cNvSpPr txBox="1">
            <a:spLocks noChangeArrowheads="1"/>
          </p:cNvSpPr>
          <p:nvPr/>
        </p:nvSpPr>
        <p:spPr bwMode="auto">
          <a:xfrm>
            <a:off x="762000" y="6172200"/>
            <a:ext cx="6264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Woltjer, Proc Nat Acad Sci 1958; Berger, AGU Geophys. Mon. 111, 1999</a:t>
            </a:r>
            <a:endParaRPr lang="en-US" sz="200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457200" y="76200"/>
            <a:ext cx="8458200" cy="1371600"/>
          </a:xfrm>
        </p:spPr>
        <p:txBody>
          <a:bodyPr/>
          <a:lstStyle/>
          <a:p>
            <a:pPr eaLnBrk="1" hangingPunct="1"/>
            <a:r>
              <a:rPr lang="en-US">
                <a:latin typeface="Arial" charset="0"/>
                <a:ea typeface="ＭＳ Ｐゴシック" charset="0"/>
                <a:cs typeface="ＭＳ Ｐゴシック" charset="0"/>
              </a:rPr>
              <a:t>Twist, Writhe, Linking, Self &amp; Mutual Helicity and Conservation</a:t>
            </a:r>
          </a:p>
        </p:txBody>
      </p:sp>
      <p:sp>
        <p:nvSpPr>
          <p:cNvPr id="39938" name="Text Box 6"/>
          <p:cNvSpPr txBox="1">
            <a:spLocks noChangeArrowheads="1"/>
          </p:cNvSpPr>
          <p:nvPr/>
        </p:nvSpPr>
        <p:spPr bwMode="auto">
          <a:xfrm>
            <a:off x="3733800" y="3733800"/>
            <a:ext cx="2971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Video courtesy of Dana Longcope</a:t>
            </a:r>
            <a:endParaRPr lang="en-US" b="1"/>
          </a:p>
        </p:txBody>
      </p:sp>
      <p:pic>
        <p:nvPicPr>
          <p:cNvPr id="66567" name="dana_ft3.mov" descr="/Users/dick/Desktop/Hale talk/Graphics/dana_ft3.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3352800" y="1676400"/>
            <a:ext cx="32004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7" name="Text Box 11"/>
          <p:cNvSpPr txBox="1">
            <a:spLocks noChangeArrowheads="1"/>
          </p:cNvSpPr>
          <p:nvPr/>
        </p:nvSpPr>
        <p:spPr bwMode="auto">
          <a:xfrm>
            <a:off x="304800" y="3302000"/>
            <a:ext cx="65246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dirty="0"/>
              <a:t>Twist</a:t>
            </a:r>
          </a:p>
          <a:p>
            <a:pPr algn="ctr">
              <a:defRPr/>
            </a:pPr>
            <a:r>
              <a:rPr lang="en-US" sz="1600" dirty="0"/>
              <a:t>(T)</a:t>
            </a:r>
            <a:endParaRPr lang="en-US" sz="1600" b="1" dirty="0"/>
          </a:p>
        </p:txBody>
      </p:sp>
      <p:sp>
        <p:nvSpPr>
          <p:cNvPr id="39948" name="Text Box 12"/>
          <p:cNvSpPr txBox="1">
            <a:spLocks noChangeArrowheads="1"/>
          </p:cNvSpPr>
          <p:nvPr/>
        </p:nvSpPr>
        <p:spPr bwMode="auto">
          <a:xfrm>
            <a:off x="228600" y="1524000"/>
            <a:ext cx="773113"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600" dirty="0"/>
              <a:t>Writhe</a:t>
            </a:r>
          </a:p>
          <a:p>
            <a:pPr algn="ctr">
              <a:defRPr/>
            </a:pPr>
            <a:r>
              <a:rPr lang="en-US" sz="1600" dirty="0"/>
              <a:t>(W)</a:t>
            </a:r>
            <a:endParaRPr lang="en-US" sz="1600" b="1" dirty="0"/>
          </a:p>
        </p:txBody>
      </p:sp>
      <p:pic>
        <p:nvPicPr>
          <p:cNvPr id="39942" name="Picture 16" descr="MoffattRiccaTwistWrithe1992_cropp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676400"/>
            <a:ext cx="19050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4" name="Text Box 18"/>
          <p:cNvSpPr txBox="1">
            <a:spLocks noChangeArrowheads="1"/>
          </p:cNvSpPr>
          <p:nvPr/>
        </p:nvSpPr>
        <p:spPr bwMode="auto">
          <a:xfrm>
            <a:off x="1066800" y="3581400"/>
            <a:ext cx="2165350" cy="66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dirty="0"/>
              <a:t>Moffatt &amp; </a:t>
            </a:r>
            <a:r>
              <a:rPr lang="en-US" sz="1400" dirty="0" err="1"/>
              <a:t>Ricca</a:t>
            </a:r>
            <a:r>
              <a:rPr lang="en-US" b="1" dirty="0"/>
              <a:t> </a:t>
            </a:r>
            <a:r>
              <a:rPr lang="en-US" sz="1400" dirty="0"/>
              <a:t>Proc. R. </a:t>
            </a:r>
          </a:p>
          <a:p>
            <a:pPr>
              <a:defRPr/>
            </a:pPr>
            <a:r>
              <a:rPr lang="en-US" sz="1400" dirty="0"/>
              <a:t>Soc. </a:t>
            </a:r>
            <a:r>
              <a:rPr lang="en-US" sz="1400" dirty="0" err="1"/>
              <a:t>Lond</a:t>
            </a:r>
            <a:r>
              <a:rPr lang="en-US" sz="1400" dirty="0"/>
              <a:t>. </a:t>
            </a:r>
            <a:r>
              <a:rPr lang="en-US" sz="1400" b="1" dirty="0"/>
              <a:t>A, </a:t>
            </a:r>
            <a:r>
              <a:rPr lang="en-US" sz="1400" dirty="0"/>
              <a:t>1992</a:t>
            </a:r>
            <a:endParaRPr lang="en-US" dirty="0"/>
          </a:p>
        </p:txBody>
      </p:sp>
      <p:sp>
        <p:nvSpPr>
          <p:cNvPr id="39956" name="Text Box 20"/>
          <p:cNvSpPr txBox="1">
            <a:spLocks noChangeArrowheads="1"/>
          </p:cNvSpPr>
          <p:nvPr/>
        </p:nvSpPr>
        <p:spPr bwMode="auto">
          <a:xfrm>
            <a:off x="3436938" y="6172200"/>
            <a:ext cx="25066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err="1"/>
              <a:t>Wiegelmann</a:t>
            </a:r>
            <a:r>
              <a:rPr lang="en-US" sz="1400" dirty="0"/>
              <a:t> &amp; Sakurai LRSP</a:t>
            </a:r>
            <a:endParaRPr lang="en-US" dirty="0"/>
          </a:p>
        </p:txBody>
      </p:sp>
      <p:pic>
        <p:nvPicPr>
          <p:cNvPr id="39945" name="Picture 1" descr="Wiegelmann_Sakurai_helicity4_LRSP.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4572000"/>
            <a:ext cx="48006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6" name="TextBox 2"/>
          <p:cNvSpPr txBox="1">
            <a:spLocks noChangeArrowheads="1"/>
          </p:cNvSpPr>
          <p:nvPr/>
        </p:nvSpPr>
        <p:spPr bwMode="auto">
          <a:xfrm>
            <a:off x="6934200" y="1905000"/>
            <a:ext cx="19986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Magnetic</a:t>
            </a:r>
          </a:p>
          <a:p>
            <a:r>
              <a:rPr lang="en-US"/>
              <a:t>Helicity</a:t>
            </a:r>
          </a:p>
          <a:p>
            <a:r>
              <a:rPr lang="en-US"/>
              <a:t>Conservation</a:t>
            </a:r>
          </a:p>
          <a:p>
            <a:r>
              <a:rPr lang="en-US"/>
              <a:t>H</a:t>
            </a:r>
            <a:r>
              <a:rPr lang="en-US" baseline="-25000"/>
              <a:t>m</a:t>
            </a:r>
            <a:r>
              <a:rPr lang="en-US"/>
              <a:t> = T + W</a:t>
            </a:r>
          </a:p>
        </p:txBody>
      </p:sp>
      <p:grpSp>
        <p:nvGrpSpPr>
          <p:cNvPr id="2" name="Group 8"/>
          <p:cNvGrpSpPr>
            <a:grpSpLocks/>
          </p:cNvGrpSpPr>
          <p:nvPr/>
        </p:nvGrpSpPr>
        <p:grpSpPr bwMode="auto">
          <a:xfrm>
            <a:off x="6248400" y="4191000"/>
            <a:ext cx="2581275" cy="642938"/>
            <a:chOff x="6248400" y="4572000"/>
            <a:chExt cx="2581256" cy="643354"/>
          </a:xfrm>
        </p:grpSpPr>
        <p:sp>
          <p:nvSpPr>
            <p:cNvPr id="39951" name="TextBox 3"/>
            <p:cNvSpPr txBox="1">
              <a:spLocks noChangeArrowheads="1"/>
            </p:cNvSpPr>
            <p:nvPr/>
          </p:nvSpPr>
          <p:spPr bwMode="auto">
            <a:xfrm>
              <a:off x="6248400" y="4648200"/>
              <a:ext cx="25812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t>H</a:t>
              </a:r>
              <a:r>
                <a:rPr lang="en-US" baseline="-25000"/>
                <a:t>m</a:t>
              </a:r>
              <a:r>
                <a:rPr lang="en-US"/>
                <a:t> = Σ Σ L</a:t>
              </a:r>
              <a:r>
                <a:rPr lang="en-US" baseline="-25000"/>
                <a:t>ij</a:t>
              </a:r>
              <a:r>
                <a:rPr lang="en-US"/>
                <a:t> Φ</a:t>
              </a:r>
              <a:r>
                <a:rPr lang="en-US" baseline="-25000"/>
                <a:t>i</a:t>
              </a:r>
              <a:r>
                <a:rPr lang="en-US"/>
                <a:t> Φ</a:t>
              </a:r>
              <a:r>
                <a:rPr lang="en-US" baseline="-25000"/>
                <a:t>j</a:t>
              </a:r>
            </a:p>
          </p:txBody>
        </p:sp>
        <p:sp>
          <p:nvSpPr>
            <p:cNvPr id="39952" name="TextBox 4"/>
            <p:cNvSpPr txBox="1">
              <a:spLocks noChangeArrowheads="1"/>
            </p:cNvSpPr>
            <p:nvPr/>
          </p:nvSpPr>
          <p:spPr bwMode="auto">
            <a:xfrm>
              <a:off x="6965788" y="4876800"/>
              <a:ext cx="6542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aseline="-25000"/>
                <a:t> </a:t>
              </a:r>
              <a:r>
                <a:rPr lang="en-US" sz="800"/>
                <a:t>i=1</a:t>
              </a:r>
              <a:r>
                <a:rPr lang="en-US" sz="800" baseline="-25000"/>
                <a:t>       </a:t>
              </a:r>
              <a:r>
                <a:rPr lang="en-US" sz="800"/>
                <a:t>j=1</a:t>
              </a:r>
            </a:p>
          </p:txBody>
        </p:sp>
        <p:sp>
          <p:nvSpPr>
            <p:cNvPr id="39953" name="TextBox 5"/>
            <p:cNvSpPr txBox="1">
              <a:spLocks noChangeArrowheads="1"/>
            </p:cNvSpPr>
            <p:nvPr/>
          </p:nvSpPr>
          <p:spPr bwMode="auto">
            <a:xfrm>
              <a:off x="7087633" y="4572000"/>
              <a:ext cx="5323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800"/>
                <a:t>N       N</a:t>
              </a:r>
            </a:p>
          </p:txBody>
        </p:sp>
      </p:grpSp>
      <p:sp>
        <p:nvSpPr>
          <p:cNvPr id="3" name="Rectangle 7"/>
          <p:cNvSpPr>
            <a:spLocks noChangeArrowheads="1"/>
          </p:cNvSpPr>
          <p:nvPr/>
        </p:nvSpPr>
        <p:spPr bwMode="auto">
          <a:xfrm>
            <a:off x="6324600" y="5715000"/>
            <a:ext cx="2479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i</a:t>
            </a:r>
            <a:r>
              <a:rPr lang="en-US" sz="2000"/>
              <a:t> ≠ j : Mutual Helicity</a:t>
            </a:r>
          </a:p>
        </p:txBody>
      </p:sp>
      <p:sp>
        <p:nvSpPr>
          <p:cNvPr id="39949" name="TextBox 9"/>
          <p:cNvSpPr txBox="1">
            <a:spLocks noChangeArrowheads="1"/>
          </p:cNvSpPr>
          <p:nvPr/>
        </p:nvSpPr>
        <p:spPr bwMode="auto">
          <a:xfrm>
            <a:off x="6270625" y="4800600"/>
            <a:ext cx="2416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a:t>L</a:t>
            </a:r>
            <a:r>
              <a:rPr lang="en-US" sz="2000" baseline="-25000"/>
              <a:t>ij</a:t>
            </a:r>
            <a:r>
              <a:rPr lang="en-US" sz="2000"/>
              <a:t> : Linking Number</a:t>
            </a:r>
          </a:p>
        </p:txBody>
      </p:sp>
      <p:sp>
        <p:nvSpPr>
          <p:cNvPr id="39950" name="Rectangle 10"/>
          <p:cNvSpPr>
            <a:spLocks noChangeArrowheads="1"/>
          </p:cNvSpPr>
          <p:nvPr/>
        </p:nvSpPr>
        <p:spPr bwMode="auto">
          <a:xfrm>
            <a:off x="6311900" y="5257800"/>
            <a:ext cx="2146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a:t>i = j : Self Helicity</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6567"/>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66567"/>
                                        </p:tgtEl>
                                      </p:cBhvr>
                                    </p:cmd>
                                  </p:childTnLst>
                                </p:cTn>
                              </p:par>
                            </p:childTnLst>
                          </p:cTn>
                        </p:par>
                      </p:childTnLst>
                    </p:cTn>
                  </p:par>
                </p:childTnLst>
              </p:cTn>
              <p:nextCondLst>
                <p:cond evt="onClick" delay="0">
                  <p:tgtEl>
                    <p:spTgt spid="66567"/>
                  </p:tgtEl>
                </p:cond>
              </p:nextCondLst>
            </p:seq>
            <p:video>
              <p:cMediaNode>
                <p:cTn id="7" fill="hold" display="0">
                  <p:stCondLst>
                    <p:cond delay="indefinite"/>
                  </p:stCondLst>
                  <p:endCondLst>
                    <p:cond evt="onNext" delay="0">
                      <p:tgtEl>
                        <p:sldTgt/>
                      </p:tgtEl>
                    </p:cond>
                    <p:cond evt="onPrev" delay="0">
                      <p:tgtEl>
                        <p:sldTgt/>
                      </p:tgtEl>
                    </p:cond>
                  </p:endCondLst>
                </p:cTn>
                <p:tgtEl>
                  <p:spTgt spid="6656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2"/>
          <p:cNvSpPr>
            <a:spLocks noGrp="1" noChangeArrowheads="1"/>
          </p:cNvSpPr>
          <p:nvPr>
            <p:ph type="title"/>
          </p:nvPr>
        </p:nvSpPr>
        <p:spPr>
          <a:xfrm>
            <a:off x="381000" y="0"/>
            <a:ext cx="8382000" cy="1752600"/>
          </a:xfrm>
        </p:spPr>
        <p:txBody>
          <a:bodyPr/>
          <a:lstStyle/>
          <a:p>
            <a:pPr eaLnBrk="1" hangingPunct="1"/>
            <a:r>
              <a:rPr lang="en-US">
                <a:latin typeface="Arial" charset="0"/>
                <a:ea typeface="ＭＳ Ｐゴシック" charset="0"/>
                <a:cs typeface="ＭＳ Ｐゴシック" charset="0"/>
              </a:rPr>
              <a:t>Hale</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Vortices in Modern Data:</a:t>
            </a:r>
            <a:br>
              <a:rPr lang="en-US" altLang="ja-JP">
                <a:latin typeface="Arial" charset="0"/>
                <a:ea typeface="ＭＳ Ｐゴシック" charset="0"/>
                <a:cs typeface="ＭＳ Ｐゴシック" charset="0"/>
              </a:rPr>
            </a:br>
            <a:r>
              <a:rPr lang="en-US" altLang="ja-JP">
                <a:latin typeface="Arial" charset="0"/>
                <a:ea typeface="ＭＳ Ｐゴシック" charset="0"/>
                <a:cs typeface="ＭＳ Ｐゴシック" charset="0"/>
              </a:rPr>
              <a:t>SDO/HMI Vector Magnetogram</a:t>
            </a:r>
            <a:endParaRPr lang="en-US">
              <a:latin typeface="Arial" charset="0"/>
              <a:ea typeface="ＭＳ Ｐゴシック" charset="0"/>
              <a:cs typeface="ＭＳ Ｐゴシック" charset="0"/>
            </a:endParaRPr>
          </a:p>
        </p:txBody>
      </p:sp>
      <p:pic>
        <p:nvPicPr>
          <p:cNvPr id="41986" name="Picture 4" descr="SDO_11158_vector_magnetogram"/>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905000" y="1981200"/>
            <a:ext cx="5432425" cy="3387725"/>
          </a:xfrm>
        </p:spPr>
      </p:pic>
      <p:sp>
        <p:nvSpPr>
          <p:cNvPr id="41987" name="Text Box 5"/>
          <p:cNvSpPr txBox="1">
            <a:spLocks noChangeArrowheads="1"/>
          </p:cNvSpPr>
          <p:nvPr/>
        </p:nvSpPr>
        <p:spPr bwMode="auto">
          <a:xfrm>
            <a:off x="4191000" y="5486400"/>
            <a:ext cx="31575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SDO Helioseismic &amp; Magnetic Imager</a:t>
            </a:r>
            <a:endParaRPr lang="en-US" b="1"/>
          </a:p>
        </p:txBody>
      </p:sp>
      <p:graphicFrame>
        <p:nvGraphicFramePr>
          <p:cNvPr id="41988" name="Object 6"/>
          <p:cNvGraphicFramePr>
            <a:graphicFrameLocks noChangeAspect="1"/>
          </p:cNvGraphicFramePr>
          <p:nvPr/>
        </p:nvGraphicFramePr>
        <p:xfrm>
          <a:off x="914400" y="5715000"/>
          <a:ext cx="2438400" cy="546100"/>
        </p:xfrm>
        <a:graphic>
          <a:graphicData uri="http://schemas.openxmlformats.org/presentationml/2006/ole">
            <mc:AlternateContent xmlns:mc="http://schemas.openxmlformats.org/markup-compatibility/2006">
              <mc:Choice xmlns:v="urn:schemas-microsoft-com:vml" Requires="v">
                <p:oleObj spid="_x0000_s42017" name="Equation" r:id="rId5" imgW="723900" imgH="152400" progId="Equation.3">
                  <p:embed/>
                </p:oleObj>
              </mc:Choice>
              <mc:Fallback>
                <p:oleObj name="Equation" r:id="rId5" imgW="723900" imgH="152400" progId="Equation.3">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5715000"/>
                        <a:ext cx="2438400" cy="5461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ChangeArrowheads="1"/>
          </p:cNvSpPr>
          <p:nvPr>
            <p:ph type="title"/>
          </p:nvPr>
        </p:nvSpPr>
        <p:spPr>
          <a:xfrm>
            <a:off x="685800" y="228600"/>
            <a:ext cx="7772400" cy="1143000"/>
          </a:xfrm>
        </p:spPr>
        <p:txBody>
          <a:bodyPr/>
          <a:lstStyle/>
          <a:p>
            <a:pPr eaLnBrk="1" hangingPunct="1"/>
            <a:r>
              <a:rPr lang="en-US" dirty="0">
                <a:latin typeface="Arial" charset="0"/>
                <a:ea typeface="ＭＳ Ｐゴシック" charset="0"/>
                <a:cs typeface="ＭＳ Ｐゴシック" charset="0"/>
              </a:rPr>
              <a:t>Hale</a:t>
            </a:r>
            <a:r>
              <a:rPr lang="ja-JP" altLang="en-US"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Vortices </a:t>
            </a:r>
            <a:r>
              <a:rPr lang="en-US" altLang="ja-JP" dirty="0" smtClean="0">
                <a:latin typeface="Arial" charset="0"/>
                <a:ea typeface="ＭＳ Ｐゴシック" charset="0"/>
                <a:cs typeface="ＭＳ Ｐゴシック" charset="0"/>
              </a:rPr>
              <a:t>Today:</a:t>
            </a:r>
            <a:r>
              <a:rPr lang="en-US" altLang="ja-JP" dirty="0">
                <a:latin typeface="Arial" charset="0"/>
                <a:ea typeface="ＭＳ Ｐゴシック" charset="0"/>
                <a:cs typeface="ＭＳ Ｐゴシック" charset="0"/>
              </a:rPr>
              <a:t/>
            </a:r>
            <a:br>
              <a:rPr lang="en-US" altLang="ja-JP" dirty="0">
                <a:latin typeface="Arial" charset="0"/>
                <a:ea typeface="ＭＳ Ｐゴシック" charset="0"/>
                <a:cs typeface="ＭＳ Ｐゴシック" charset="0"/>
              </a:rPr>
            </a:br>
            <a:r>
              <a:rPr lang="en-US" altLang="ja-JP" dirty="0">
                <a:latin typeface="Arial" charset="0"/>
                <a:ea typeface="ＭＳ Ｐゴシック" charset="0"/>
                <a:cs typeface="ＭＳ Ｐゴシック" charset="0"/>
              </a:rPr>
              <a:t>The Hemispheric </a:t>
            </a:r>
            <a:r>
              <a:rPr lang="en-US" altLang="ja-JP" dirty="0" smtClean="0">
                <a:latin typeface="Arial" charset="0"/>
                <a:ea typeface="ＭＳ Ｐゴシック" charset="0"/>
                <a:cs typeface="ＭＳ Ｐゴシック" charset="0"/>
              </a:rPr>
              <a:t>Twist Rule</a:t>
            </a:r>
            <a:endParaRPr lang="en-US" dirty="0">
              <a:latin typeface="Arial" charset="0"/>
              <a:ea typeface="ＭＳ Ｐゴシック" charset="0"/>
              <a:cs typeface="ＭＳ Ｐゴシック" charset="0"/>
            </a:endParaRPr>
          </a:p>
        </p:txBody>
      </p:sp>
      <p:pic>
        <p:nvPicPr>
          <p:cNvPr id="44034" name="Picture 7" descr="Pevtsov"/>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91125" y="1676400"/>
            <a:ext cx="3351213" cy="4648200"/>
          </a:xfrm>
        </p:spPr>
      </p:pic>
      <p:sp>
        <p:nvSpPr>
          <p:cNvPr id="44035" name="Text Box 8"/>
          <p:cNvSpPr txBox="1">
            <a:spLocks noChangeArrowheads="1"/>
          </p:cNvSpPr>
          <p:nvPr/>
        </p:nvSpPr>
        <p:spPr bwMode="auto">
          <a:xfrm>
            <a:off x="5410200" y="6400800"/>
            <a:ext cx="32734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Pevtsov, Canfield, Latushko ApJ 2001</a:t>
            </a:r>
            <a:r>
              <a:rPr lang="en-US" b="1"/>
              <a:t> </a:t>
            </a:r>
          </a:p>
        </p:txBody>
      </p:sp>
      <p:sp>
        <p:nvSpPr>
          <p:cNvPr id="44036" name="AutoShape 10"/>
          <p:cNvSpPr>
            <a:spLocks noChangeArrowheads="1"/>
          </p:cNvSpPr>
          <p:nvPr/>
        </p:nvSpPr>
        <p:spPr bwMode="auto">
          <a:xfrm>
            <a:off x="533400" y="1981200"/>
            <a:ext cx="4419600" cy="1295400"/>
          </a:xfrm>
          <a:prstGeom prst="rightArrowCallout">
            <a:avLst>
              <a:gd name="adj1" fmla="val 25000"/>
              <a:gd name="adj2" fmla="val 25000"/>
              <a:gd name="adj3" fmla="val 87885"/>
              <a:gd name="adj4" fmla="val 66667"/>
            </a:avLst>
          </a:prstGeom>
          <a:solidFill>
            <a:schemeClr val="accent1"/>
          </a:solidFill>
          <a:ln w="9525">
            <a:solidFill>
              <a:schemeClr val="tx1"/>
            </a:solidFill>
            <a:miter lim="800000"/>
            <a:headEnd/>
            <a:tailEnd/>
          </a:ln>
        </p:spPr>
        <p:txBody>
          <a:bodyPr/>
          <a:lstStyle/>
          <a:p>
            <a:r>
              <a:rPr lang="en-US" b="1"/>
              <a:t>Solar Cycle 22</a:t>
            </a:r>
          </a:p>
          <a:p>
            <a:r>
              <a:rPr lang="en-US" b="1"/>
              <a:t>203 Active Regions</a:t>
            </a:r>
          </a:p>
        </p:txBody>
      </p:sp>
      <p:sp>
        <p:nvSpPr>
          <p:cNvPr id="44037" name="AutoShape 11"/>
          <p:cNvSpPr>
            <a:spLocks noChangeArrowheads="1"/>
          </p:cNvSpPr>
          <p:nvPr/>
        </p:nvSpPr>
        <p:spPr bwMode="auto">
          <a:xfrm>
            <a:off x="533400" y="4343400"/>
            <a:ext cx="4419600" cy="1295400"/>
          </a:xfrm>
          <a:prstGeom prst="rightArrowCallout">
            <a:avLst>
              <a:gd name="adj1" fmla="val 25000"/>
              <a:gd name="adj2" fmla="val 25000"/>
              <a:gd name="adj3" fmla="val 87885"/>
              <a:gd name="adj4" fmla="val 66667"/>
            </a:avLst>
          </a:prstGeom>
          <a:solidFill>
            <a:schemeClr val="accent1"/>
          </a:solidFill>
          <a:ln w="9525">
            <a:solidFill>
              <a:schemeClr val="tx1"/>
            </a:solidFill>
            <a:miter lim="800000"/>
            <a:headEnd/>
            <a:tailEnd/>
          </a:ln>
        </p:spPr>
        <p:txBody>
          <a:bodyPr/>
          <a:lstStyle/>
          <a:p>
            <a:r>
              <a:rPr lang="en-US" b="1"/>
              <a:t>Solar Cycle 23 </a:t>
            </a:r>
          </a:p>
          <a:p>
            <a:r>
              <a:rPr lang="en-US" b="1"/>
              <a:t>263 Active Regions</a:t>
            </a:r>
          </a:p>
        </p:txBody>
      </p:sp>
      <p:graphicFrame>
        <p:nvGraphicFramePr>
          <p:cNvPr id="44038" name="Object 12"/>
          <p:cNvGraphicFramePr>
            <a:graphicFrameLocks noChangeAspect="1"/>
          </p:cNvGraphicFramePr>
          <p:nvPr/>
        </p:nvGraphicFramePr>
        <p:xfrm>
          <a:off x="533400" y="5943600"/>
          <a:ext cx="2438400" cy="546100"/>
        </p:xfrm>
        <a:graphic>
          <a:graphicData uri="http://schemas.openxmlformats.org/presentationml/2006/ole">
            <mc:AlternateContent xmlns:mc="http://schemas.openxmlformats.org/markup-compatibility/2006">
              <mc:Choice xmlns:v="urn:schemas-microsoft-com:vml" Requires="v">
                <p:oleObj spid="_x0000_s44067" name="Equation" r:id="rId5" imgW="723900" imgH="152400" progId="Equation.3">
                  <p:embed/>
                </p:oleObj>
              </mc:Choice>
              <mc:Fallback>
                <p:oleObj name="Equation" r:id="rId5" imgW="723900" imgH="152400" progId="Equation.3">
                  <p:embed/>
                  <p:pic>
                    <p:nvPicPr>
                      <p:cNvPr id="0" name="Object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943600"/>
                        <a:ext cx="2438400" cy="546100"/>
                      </a:xfrm>
                      <a:prstGeom prst="rect">
                        <a:avLst/>
                      </a:prstGeom>
                      <a:solidFill>
                        <a:schemeClr val="tx1"/>
                      </a:solidFill>
                      <a:ln w="9525">
                        <a:solidFill>
                          <a:schemeClr val="bg2"/>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ChangeArrowheads="1"/>
          </p:cNvSpPr>
          <p:nvPr>
            <p:ph type="title"/>
          </p:nvPr>
        </p:nvSpPr>
        <p:spPr>
          <a:xfrm>
            <a:off x="685800" y="152400"/>
            <a:ext cx="7772400" cy="1295400"/>
          </a:xfrm>
        </p:spPr>
        <p:txBody>
          <a:bodyPr/>
          <a:lstStyle/>
          <a:p>
            <a:pPr eaLnBrk="1" hangingPunct="1"/>
            <a:r>
              <a:rPr lang="en-US">
                <a:latin typeface="Arial" charset="0"/>
                <a:ea typeface="ＭＳ Ｐゴシック" charset="0"/>
                <a:cs typeface="ＭＳ Ｐゴシック" charset="0"/>
              </a:rPr>
              <a:t>Flux-Tube Twist from Helical Convective Turbulence</a:t>
            </a:r>
          </a:p>
        </p:txBody>
      </p:sp>
      <p:pic>
        <p:nvPicPr>
          <p:cNvPr id="46082" name="Picture 9" descr="Glatzmaier1985ApJNorth"/>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2563813" y="4648200"/>
            <a:ext cx="2312987" cy="644525"/>
          </a:xfrm>
        </p:spPr>
      </p:pic>
      <p:sp>
        <p:nvSpPr>
          <p:cNvPr id="46083" name="Text Box 10"/>
          <p:cNvSpPr txBox="1">
            <a:spLocks noChangeArrowheads="1"/>
          </p:cNvSpPr>
          <p:nvPr/>
        </p:nvSpPr>
        <p:spPr bwMode="auto">
          <a:xfrm>
            <a:off x="5394325" y="56864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p>
        </p:txBody>
      </p:sp>
      <p:pic>
        <p:nvPicPr>
          <p:cNvPr id="46084" name="Picture 11" descr="Glatzmaier1985ApJSou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5486400"/>
            <a:ext cx="2286000"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13"/>
          <p:cNvSpPr txBox="1">
            <a:spLocks noChangeArrowheads="1"/>
          </p:cNvSpPr>
          <p:nvPr/>
        </p:nvSpPr>
        <p:spPr bwMode="auto">
          <a:xfrm>
            <a:off x="381000" y="4648200"/>
            <a:ext cx="160972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Northern </a:t>
            </a:r>
          </a:p>
          <a:p>
            <a:r>
              <a:rPr lang="en-US" sz="2000" b="1"/>
              <a:t>hemisphere</a:t>
            </a:r>
            <a:endParaRPr lang="en-US" b="1"/>
          </a:p>
        </p:txBody>
      </p:sp>
      <p:sp>
        <p:nvSpPr>
          <p:cNvPr id="46086" name="Text Box 14"/>
          <p:cNvSpPr txBox="1">
            <a:spLocks noChangeArrowheads="1"/>
          </p:cNvSpPr>
          <p:nvPr/>
        </p:nvSpPr>
        <p:spPr bwMode="auto">
          <a:xfrm>
            <a:off x="381000" y="5410200"/>
            <a:ext cx="160972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t>Southern</a:t>
            </a:r>
          </a:p>
          <a:p>
            <a:r>
              <a:rPr lang="en-US" sz="2000" b="1"/>
              <a:t>hemisphere</a:t>
            </a:r>
            <a:endParaRPr lang="en-US" b="1"/>
          </a:p>
        </p:txBody>
      </p:sp>
      <p:sp>
        <p:nvSpPr>
          <p:cNvPr id="46087" name="Text Box 16"/>
          <p:cNvSpPr txBox="1">
            <a:spLocks noChangeArrowheads="1"/>
          </p:cNvSpPr>
          <p:nvPr/>
        </p:nvSpPr>
        <p:spPr bwMode="auto">
          <a:xfrm>
            <a:off x="4724400" y="1524000"/>
            <a:ext cx="4038600" cy="20621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u="sng" dirty="0">
                <a:sym typeface="Symbol" charset="0"/>
              </a:rPr>
              <a:t> </a:t>
            </a:r>
            <a:r>
              <a:rPr lang="en-US" sz="2800" u="sng" dirty="0">
                <a:sym typeface="Symbol" charset="0"/>
              </a:rPr>
              <a:t>Effect Model</a:t>
            </a:r>
            <a:r>
              <a:rPr lang="en-US" sz="2000" b="1" dirty="0">
                <a:sym typeface="Symbol" charset="0"/>
              </a:rPr>
              <a:t>:</a:t>
            </a:r>
          </a:p>
          <a:p>
            <a:r>
              <a:rPr lang="en-US" sz="2000" b="1" dirty="0"/>
              <a:t>Horizontal thin flux tube</a:t>
            </a:r>
          </a:p>
          <a:p>
            <a:r>
              <a:rPr lang="en-US" sz="2000" b="1" dirty="0"/>
              <a:t>Helical convective turbulence</a:t>
            </a:r>
            <a:endParaRPr lang="en-US" b="1" dirty="0"/>
          </a:p>
          <a:p>
            <a:r>
              <a:rPr lang="en-US" sz="2000" b="1" dirty="0"/>
              <a:t>Mixing length theory, velocity</a:t>
            </a:r>
          </a:p>
          <a:p>
            <a:r>
              <a:rPr lang="en-US" sz="2000" b="1" dirty="0"/>
              <a:t>Monte Carlo approach</a:t>
            </a:r>
          </a:p>
          <a:p>
            <a:r>
              <a:rPr lang="en-US" sz="2000" b="1" dirty="0"/>
              <a:t>Conservation of helicity</a:t>
            </a:r>
            <a:endParaRPr lang="en-US" b="1" dirty="0"/>
          </a:p>
        </p:txBody>
      </p:sp>
      <p:pic>
        <p:nvPicPr>
          <p:cNvPr id="46088" name="Picture 18" descr="SigmaEffect_fg3"/>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483225" y="3886200"/>
            <a:ext cx="2898775" cy="2347913"/>
          </a:xfrm>
        </p:spPr>
      </p:pic>
      <p:sp>
        <p:nvSpPr>
          <p:cNvPr id="46089" name="Text Box 19"/>
          <p:cNvSpPr txBox="1">
            <a:spLocks noChangeArrowheads="1"/>
          </p:cNvSpPr>
          <p:nvPr/>
        </p:nvSpPr>
        <p:spPr bwMode="auto">
          <a:xfrm>
            <a:off x="2727325" y="6248400"/>
            <a:ext cx="18446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Glatzmaier ApJ 1985</a:t>
            </a:r>
          </a:p>
        </p:txBody>
      </p:sp>
      <p:sp>
        <p:nvSpPr>
          <p:cNvPr id="46090" name="Text Box 20"/>
          <p:cNvSpPr txBox="1">
            <a:spLocks noChangeArrowheads="1"/>
          </p:cNvSpPr>
          <p:nvPr/>
        </p:nvSpPr>
        <p:spPr bwMode="auto">
          <a:xfrm>
            <a:off x="5410200" y="6338888"/>
            <a:ext cx="3089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Longcope, Fisher, Pevtsov ApJ 1998</a:t>
            </a:r>
            <a:endParaRPr lang="en-US" sz="1400" b="1"/>
          </a:p>
        </p:txBody>
      </p:sp>
      <p:pic>
        <p:nvPicPr>
          <p:cNvPr id="46091" name="Picture 12" descr="JLM-NatGeo-Mount-St-Helens-1980-May-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6002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Text Box 13"/>
          <p:cNvSpPr txBox="1">
            <a:spLocks noChangeArrowheads="1"/>
          </p:cNvSpPr>
          <p:nvPr/>
        </p:nvSpPr>
        <p:spPr bwMode="auto">
          <a:xfrm>
            <a:off x="609600" y="4114800"/>
            <a:ext cx="319881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t>National Geographic / Universe Today</a:t>
            </a:r>
          </a:p>
          <a:p>
            <a:pPr>
              <a:defRPr/>
            </a:pPr>
            <a:endParaRPr lang="en-US" sz="1400"/>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609600" y="304800"/>
            <a:ext cx="7848600" cy="1143000"/>
          </a:xfrm>
        </p:spPr>
        <p:txBody>
          <a:bodyPr/>
          <a:lstStyle/>
          <a:p>
            <a:pPr eaLnBrk="1" hangingPunct="1"/>
            <a:r>
              <a:rPr lang="en-US">
                <a:latin typeface="Arial" charset="0"/>
                <a:ea typeface="ＭＳ Ｐゴシック" charset="0"/>
                <a:cs typeface="ＭＳ Ｐゴシック" charset="0"/>
              </a:rPr>
              <a:t>Flux-Tube Twist Resulting from Convective Turbulence</a:t>
            </a:r>
          </a:p>
        </p:txBody>
      </p:sp>
      <p:sp>
        <p:nvSpPr>
          <p:cNvPr id="48130" name="Rectangle 5"/>
          <p:cNvSpPr>
            <a:spLocks noGrp="1" noChangeArrowheads="1"/>
          </p:cNvSpPr>
          <p:nvPr>
            <p:ph type="body" sz="half" idx="3"/>
          </p:nvPr>
        </p:nvSpPr>
        <p:spPr>
          <a:xfrm>
            <a:off x="533400" y="4724400"/>
            <a:ext cx="7620000" cy="1600200"/>
          </a:xfrm>
        </p:spPr>
        <p:txBody>
          <a:bodyPr/>
          <a:lstStyle/>
          <a:p>
            <a:pPr eaLnBrk="1" hangingPunct="1"/>
            <a:r>
              <a:rPr lang="en-US" sz="2400" dirty="0" smtClean="0">
                <a:latin typeface="Arial" charset="0"/>
                <a:ea typeface="ＭＳ Ｐゴシック" charset="0"/>
                <a:cs typeface="ＭＳ Ｐゴシック" charset="0"/>
              </a:rPr>
              <a:t>The </a:t>
            </a:r>
            <a:r>
              <a:rPr lang="en-US" sz="2400" dirty="0" err="1" smtClean="0">
                <a:latin typeface="Arial" charset="0"/>
                <a:ea typeface="ＭＳ Ｐゴシック" charset="0"/>
                <a:cs typeface="ＭＳ Ｐゴシック" charset="0"/>
              </a:rPr>
              <a:t>Σ</a:t>
            </a:r>
            <a:r>
              <a:rPr lang="en-US" sz="2400" dirty="0" smtClean="0">
                <a:latin typeface="Arial" charset="0"/>
                <a:ea typeface="ＭＳ Ｐゴシック" charset="0"/>
                <a:cs typeface="ＭＳ Ｐゴシック" charset="0"/>
              </a:rPr>
              <a:t> Effect Model works</a:t>
            </a:r>
            <a:r>
              <a:rPr lang="en-US" sz="2400" dirty="0">
                <a:latin typeface="Arial" charset="0"/>
                <a:ea typeface="ＭＳ Ｐゴシック" charset="0"/>
                <a:cs typeface="ＭＳ Ｐゴシック" charset="0"/>
              </a:rPr>
              <a:t>:</a:t>
            </a:r>
            <a:r>
              <a:rPr lang="en-US" sz="2400" dirty="0" smtClean="0">
                <a:latin typeface="Arial" charset="0"/>
                <a:ea typeface="ＭＳ Ｐゴシック" charset="0"/>
                <a:cs typeface="ＭＳ Ｐゴシック" charset="0"/>
              </a:rPr>
              <a:t>  </a:t>
            </a:r>
            <a:r>
              <a:rPr lang="en-US" sz="2400" dirty="0" err="1">
                <a:latin typeface="Arial" charset="0"/>
                <a:ea typeface="ＭＳ Ｐゴシック" charset="0"/>
                <a:cs typeface="ＭＳ Ｐゴシック" charset="0"/>
              </a:rPr>
              <a:t>Coriolis</a:t>
            </a:r>
            <a:r>
              <a:rPr lang="en-US" sz="2400" dirty="0">
                <a:latin typeface="Arial" charset="0"/>
                <a:ea typeface="ＭＳ Ｐゴシック" charset="0"/>
                <a:cs typeface="ＭＳ Ｐゴシック" charset="0"/>
              </a:rPr>
              <a:t> force + convective turbulence + helicity conservation </a:t>
            </a:r>
            <a:r>
              <a:rPr lang="en-US" sz="2400" dirty="0">
                <a:latin typeface="Arial" charset="0"/>
                <a:ea typeface="ＭＳ Ｐゴシック" charset="0"/>
                <a:cs typeface="ＭＳ Ｐゴシック" charset="0"/>
                <a:sym typeface="Wingdings" charset="0"/>
              </a:rPr>
              <a:t></a:t>
            </a:r>
            <a:r>
              <a:rPr lang="en-US" sz="2400" dirty="0">
                <a:latin typeface="Arial" charset="0"/>
                <a:ea typeface="ＭＳ Ｐゴシック" charset="0"/>
                <a:cs typeface="ＭＳ Ｐゴシック" charset="0"/>
              </a:rPr>
              <a:t> North/South -/+ twist, no solar cycle dependence, intrinsic scatter.</a:t>
            </a:r>
          </a:p>
        </p:txBody>
      </p:sp>
      <p:sp>
        <p:nvSpPr>
          <p:cNvPr id="48131" name="Text Box 10"/>
          <p:cNvSpPr txBox="1">
            <a:spLocks noChangeArrowheads="1"/>
          </p:cNvSpPr>
          <p:nvPr/>
        </p:nvSpPr>
        <p:spPr bwMode="auto">
          <a:xfrm>
            <a:off x="1676400" y="4343400"/>
            <a:ext cx="294163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Pevtsov Canfield Metcalf 1996 ApJ</a:t>
            </a:r>
            <a:endParaRPr lang="en-US" b="1"/>
          </a:p>
        </p:txBody>
      </p:sp>
      <p:sp>
        <p:nvSpPr>
          <p:cNvPr id="48132" name="Text Box 11"/>
          <p:cNvSpPr txBox="1">
            <a:spLocks noChangeArrowheads="1"/>
          </p:cNvSpPr>
          <p:nvPr/>
        </p:nvSpPr>
        <p:spPr bwMode="auto">
          <a:xfrm>
            <a:off x="5334000" y="4343400"/>
            <a:ext cx="299085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Longcope Fisher Pevtsov 1998 ApJ</a:t>
            </a:r>
            <a:endParaRPr lang="en-US" b="1"/>
          </a:p>
        </p:txBody>
      </p:sp>
      <p:pic>
        <p:nvPicPr>
          <p:cNvPr id="48133" name="Picture 13" descr="SigmaEffect_fg8"/>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029200" y="1752600"/>
            <a:ext cx="3365500" cy="2406650"/>
          </a:xfrm>
        </p:spPr>
      </p:pic>
      <p:pic>
        <p:nvPicPr>
          <p:cNvPr id="48134" name="Picture 8" descr="LongcopeFisherPevtsov1998_Fig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752600"/>
            <a:ext cx="35814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ChangeArrowheads="1"/>
          </p:cNvSpPr>
          <p:nvPr>
            <p:ph type="title" idx="4294967295"/>
          </p:nvPr>
        </p:nvSpPr>
        <p:spPr>
          <a:xfrm>
            <a:off x="0" y="685800"/>
            <a:ext cx="9601200" cy="5334000"/>
          </a:xfrm>
        </p:spPr>
        <p:txBody>
          <a:bodyPr/>
          <a:lstStyle/>
          <a:p>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THE SOLUTIONS ALL ARE SIMPLE … </a:t>
            </a:r>
            <a:br>
              <a:rPr lang="en-US" altLang="ja-JP" sz="2800">
                <a:latin typeface="Arial" charset="0"/>
                <a:ea typeface="ＭＳ Ｐゴシック" charset="0"/>
                <a:cs typeface="ＭＳ Ｐゴシック" charset="0"/>
              </a:rPr>
            </a:br>
            <a:r>
              <a:rPr lang="en-US" altLang="ja-JP" sz="2800">
                <a:latin typeface="Arial" charset="0"/>
                <a:ea typeface="ＭＳ Ｐゴシック" charset="0"/>
                <a:cs typeface="ＭＳ Ｐゴシック" charset="0"/>
              </a:rPr>
              <a:t>AFTER YOU</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VE ALREADY ARRIVED AT THEM.  </a:t>
            </a:r>
            <a:br>
              <a:rPr lang="en-US" altLang="ja-JP" sz="2800">
                <a:latin typeface="Arial" charset="0"/>
                <a:ea typeface="ＭＳ Ｐゴシック" charset="0"/>
                <a:cs typeface="ＭＳ Ｐゴシック" charset="0"/>
              </a:rPr>
            </a:br>
            <a:r>
              <a:rPr lang="en-US" altLang="ja-JP" sz="2800">
                <a:latin typeface="Arial" charset="0"/>
                <a:ea typeface="ＭＳ Ｐゴシック" charset="0"/>
                <a:cs typeface="ＭＳ Ｐゴシック" charset="0"/>
              </a:rPr>
              <a:t>BUT THEY</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RE SIMPLE ONLY WHEN </a:t>
            </a:r>
            <a:br>
              <a:rPr lang="en-US" altLang="ja-JP" sz="2800">
                <a:latin typeface="Arial" charset="0"/>
                <a:ea typeface="ＭＳ Ｐゴシック" charset="0"/>
                <a:cs typeface="ＭＳ Ｐゴシック" charset="0"/>
              </a:rPr>
            </a:br>
            <a:r>
              <a:rPr lang="en-US" altLang="ja-JP" sz="2800">
                <a:latin typeface="Arial" charset="0"/>
                <a:ea typeface="ＭＳ Ｐゴシック" charset="0"/>
                <a:cs typeface="ＭＳ Ｐゴシック" charset="0"/>
              </a:rPr>
              <a:t>YOU ALREADY KNOW </a:t>
            </a:r>
            <a:br>
              <a:rPr lang="en-US" altLang="ja-JP" sz="2800">
                <a:latin typeface="Arial" charset="0"/>
                <a:ea typeface="ＭＳ Ｐゴシック" charset="0"/>
                <a:cs typeface="ＭＳ Ｐゴシック" charset="0"/>
              </a:rPr>
            </a:br>
            <a:r>
              <a:rPr lang="en-US" altLang="ja-JP" sz="2800">
                <a:latin typeface="Arial" charset="0"/>
                <a:ea typeface="ＭＳ Ｐゴシック" charset="0"/>
                <a:cs typeface="ＭＳ Ｐゴシック" charset="0"/>
              </a:rPr>
              <a:t>WHAT THEY </a:t>
            </a:r>
            <a:br>
              <a:rPr lang="en-US" altLang="ja-JP" sz="2800">
                <a:latin typeface="Arial" charset="0"/>
                <a:ea typeface="ＭＳ Ｐゴシック" charset="0"/>
                <a:cs typeface="ＭＳ Ｐゴシック" charset="0"/>
              </a:rPr>
            </a:br>
            <a:r>
              <a:rPr lang="en-US" altLang="ja-JP" sz="2800">
                <a:latin typeface="Arial" charset="0"/>
                <a:ea typeface="ＭＳ Ｐゴシック" charset="0"/>
                <a:cs typeface="ＭＳ Ｐゴシック" charset="0"/>
              </a:rPr>
              <a:t>ARE</a:t>
            </a:r>
            <a:r>
              <a:rPr lang="ja-JP" altLang="en-US" sz="2800">
                <a:latin typeface="Arial" charset="0"/>
                <a:ea typeface="ＭＳ Ｐゴシック" charset="0"/>
                <a:cs typeface="ＭＳ Ｐゴシック" charset="0"/>
              </a:rPr>
              <a:t>”</a:t>
            </a:r>
            <a:r>
              <a:rPr lang="en-US" altLang="ja-JP" sz="2800">
                <a:latin typeface="Arial" charset="0"/>
                <a:ea typeface="ＭＳ Ｐゴシック" charset="0"/>
                <a:cs typeface="ＭＳ Ｐゴシック" charset="0"/>
              </a:rPr>
              <a:t/>
            </a:r>
            <a:br>
              <a:rPr lang="en-US" altLang="ja-JP" sz="2800">
                <a:latin typeface="Arial" charset="0"/>
                <a:ea typeface="ＭＳ Ｐゴシック" charset="0"/>
                <a:cs typeface="ＭＳ Ｐゴシック" charset="0"/>
              </a:rPr>
            </a:br>
            <a:r>
              <a:rPr lang="en-US" altLang="ja-JP" sz="2800">
                <a:latin typeface="Arial" charset="0"/>
                <a:ea typeface="ＭＳ Ｐゴシック" charset="0"/>
                <a:cs typeface="ＭＳ Ｐゴシック" charset="0"/>
              </a:rPr>
              <a:t/>
            </a:r>
            <a:br>
              <a:rPr lang="en-US" altLang="ja-JP" sz="2800">
                <a:latin typeface="Arial" charset="0"/>
                <a:ea typeface="ＭＳ Ｐゴシック" charset="0"/>
                <a:cs typeface="ＭＳ Ｐゴシック" charset="0"/>
              </a:rPr>
            </a:br>
            <a:r>
              <a:rPr lang="en-US" altLang="ja-JP" sz="2800">
                <a:latin typeface="Arial" charset="0"/>
                <a:ea typeface="ＭＳ Ｐゴシック" charset="0"/>
                <a:cs typeface="ＭＳ Ｐゴシック" charset="0"/>
              </a:rPr>
              <a:t/>
            </a:r>
            <a:br>
              <a:rPr lang="en-US" altLang="ja-JP" sz="2800">
                <a:latin typeface="Arial" charset="0"/>
                <a:ea typeface="ＭＳ Ｐゴシック" charset="0"/>
                <a:cs typeface="ＭＳ Ｐゴシック" charset="0"/>
              </a:rPr>
            </a:br>
            <a:r>
              <a:rPr lang="en-US" altLang="ja-JP" sz="2000">
                <a:latin typeface="Arial" charset="0"/>
                <a:ea typeface="ＭＳ Ｐゴシック" charset="0"/>
                <a:cs typeface="ＭＳ Ｐゴシック" charset="0"/>
              </a:rPr>
              <a:t>Robert M. Pirsig</a:t>
            </a:r>
            <a:br>
              <a:rPr lang="en-US" altLang="ja-JP" sz="2000">
                <a:latin typeface="Arial" charset="0"/>
                <a:ea typeface="ＭＳ Ｐゴシック" charset="0"/>
                <a:cs typeface="ＭＳ Ｐゴシック" charset="0"/>
              </a:rPr>
            </a:br>
            <a:r>
              <a:rPr lang="en-US" altLang="ja-JP" sz="2000">
                <a:latin typeface="Arial" charset="0"/>
                <a:ea typeface="ＭＳ Ｐゴシック" charset="0"/>
                <a:cs typeface="ＭＳ Ｐゴシック" charset="0"/>
              </a:rPr>
              <a:t>Zen and the Art of Motorcycle Maintenance</a:t>
            </a:r>
            <a:endParaRPr lang="en-US">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a:xfrm>
            <a:off x="685800" y="228600"/>
            <a:ext cx="7772400" cy="2209800"/>
          </a:xfrm>
        </p:spPr>
        <p:txBody>
          <a:bodyPr/>
          <a:lstStyle/>
          <a:p>
            <a:pPr eaLnBrk="1" hangingPunct="1"/>
            <a:r>
              <a:rPr lang="en-US">
                <a:latin typeface="Arial" charset="0"/>
                <a:ea typeface="ＭＳ Ｐゴシック" charset="0"/>
                <a:cs typeface="ＭＳ Ｐゴシック" charset="0"/>
              </a:rPr>
              <a:t>Flux Rope Formation: Photospheric motions &amp; Magnetic Reconnection</a:t>
            </a:r>
          </a:p>
        </p:txBody>
      </p:sp>
      <p:sp>
        <p:nvSpPr>
          <p:cNvPr id="52226" name="Text Box 6"/>
          <p:cNvSpPr txBox="1">
            <a:spLocks noChangeArrowheads="1"/>
          </p:cNvSpPr>
          <p:nvPr/>
        </p:nvSpPr>
        <p:spPr bwMode="auto">
          <a:xfrm>
            <a:off x="762000" y="4876800"/>
            <a:ext cx="333692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Figures courtesy M Berger, D Longcope</a:t>
            </a:r>
            <a:endParaRPr lang="en-US" b="1"/>
          </a:p>
        </p:txBody>
      </p:sp>
      <p:pic>
        <p:nvPicPr>
          <p:cNvPr id="70668" name="dana_x-point_rx_movie.mov" descr="/Users/dick/Desktop/Hale talk/Graphics/dana_x-point_rx_movi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5943600" y="2667000"/>
            <a:ext cx="25908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13" descr="vanBallegooijenMartens1989ApJCartoon"/>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838200" y="2667000"/>
            <a:ext cx="4724400" cy="2536825"/>
          </a:xfrm>
        </p:spPr>
      </p:pic>
      <p:sp>
        <p:nvSpPr>
          <p:cNvPr id="52229" name="Text Box 14"/>
          <p:cNvSpPr txBox="1">
            <a:spLocks noChangeArrowheads="1"/>
          </p:cNvSpPr>
          <p:nvPr/>
        </p:nvSpPr>
        <p:spPr bwMode="auto">
          <a:xfrm>
            <a:off x="2549525" y="5334000"/>
            <a:ext cx="30892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dirty="0"/>
              <a:t>van </a:t>
            </a:r>
            <a:r>
              <a:rPr lang="en-US" sz="1400" dirty="0" err="1"/>
              <a:t>Ballejooijen</a:t>
            </a:r>
            <a:r>
              <a:rPr lang="en-US" sz="1400" dirty="0"/>
              <a:t> &amp; Martens </a:t>
            </a:r>
            <a:r>
              <a:rPr lang="en-US" sz="1400" dirty="0" err="1"/>
              <a:t>ApJ</a:t>
            </a:r>
            <a:r>
              <a:rPr lang="en-US" sz="1400" dirty="0"/>
              <a:t> 1989</a:t>
            </a:r>
            <a:endParaRPr lang="en-US" b="1" dirty="0"/>
          </a:p>
        </p:txBody>
      </p:sp>
      <p:pic>
        <p:nvPicPr>
          <p:cNvPr id="52230" name="Picture 15" descr="Am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050" y="4572000"/>
            <a:ext cx="150495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2231" name="Text Box 17"/>
          <p:cNvSpPr txBox="1">
            <a:spLocks noChangeArrowheads="1"/>
          </p:cNvSpPr>
          <p:nvPr/>
        </p:nvSpPr>
        <p:spPr bwMode="auto">
          <a:xfrm>
            <a:off x="974725" y="5715000"/>
            <a:ext cx="5343525" cy="82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tx2"/>
                </a:solidFill>
              </a:rPr>
              <a:t>Reconnection + Helicity Conservation </a:t>
            </a:r>
          </a:p>
          <a:p>
            <a:r>
              <a:rPr lang="en-US" dirty="0">
                <a:solidFill>
                  <a:schemeClr val="tx2"/>
                </a:solidFill>
              </a:rPr>
              <a:t>Mutual Helicity </a:t>
            </a:r>
            <a:r>
              <a:rPr lang="en-US" dirty="0">
                <a:solidFill>
                  <a:schemeClr val="tx2"/>
                </a:solidFill>
                <a:sym typeface="Symbol" charset="0"/>
              </a:rPr>
              <a:t> Self Helicity</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9000" fill="hold"/>
                                        <p:tgtEl>
                                          <p:spTgt spid="7066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70668"/>
                </p:tgtEl>
              </p:cMediaNode>
            </p:video>
            <p:seq concurrent="1" nextAc="seek">
              <p:cTn id="8" restart="whenNotActive" fill="hold" evtFilter="cancelBubble" nodeType="interactiveSeq">
                <p:stCondLst>
                  <p:cond evt="onClick" delay="0">
                    <p:tgtEl>
                      <p:spTgt spid="7066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70668"/>
                                        </p:tgtEl>
                                      </p:cBhvr>
                                    </p:cmd>
                                  </p:childTnLst>
                                </p:cTn>
                              </p:par>
                            </p:childTnLst>
                          </p:cTn>
                        </p:par>
                      </p:childTnLst>
                    </p:cTn>
                  </p:par>
                </p:childTnLst>
              </p:cTn>
              <p:nextCondLst>
                <p:cond evt="onClick" delay="0">
                  <p:tgtEl>
                    <p:spTgt spid="7066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26"/>
          <p:cNvSpPr>
            <a:spLocks noGrp="1" noChangeArrowheads="1"/>
          </p:cNvSpPr>
          <p:nvPr>
            <p:ph type="title"/>
          </p:nvPr>
        </p:nvSpPr>
        <p:spPr>
          <a:xfrm>
            <a:off x="304800" y="0"/>
            <a:ext cx="8610600" cy="1143000"/>
          </a:xfrm>
        </p:spPr>
        <p:txBody>
          <a:bodyPr/>
          <a:lstStyle/>
          <a:p>
            <a:pPr eaLnBrk="1" hangingPunct="1"/>
            <a:r>
              <a:rPr lang="en-US">
                <a:latin typeface="Arial" charset="0"/>
                <a:ea typeface="ＭＳ Ｐゴシック" charset="0"/>
                <a:cs typeface="ＭＳ Ｐゴシック" charset="0"/>
              </a:rPr>
              <a:t>MHD Numerical Simulation</a:t>
            </a:r>
          </a:p>
        </p:txBody>
      </p:sp>
      <p:pic>
        <p:nvPicPr>
          <p:cNvPr id="54274" name="Picture 1030" descr="Amar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18319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7"/>
          <p:cNvSpPr txBox="1">
            <a:spLocks noChangeArrowheads="1"/>
          </p:cNvSpPr>
          <p:nvPr/>
        </p:nvSpPr>
        <p:spPr bwMode="auto">
          <a:xfrm>
            <a:off x="5410200" y="6324600"/>
            <a:ext cx="303053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t>Amari, Aly, Mikic, Linker ApJ L 2010</a:t>
            </a:r>
            <a:endParaRPr lang="en-US"/>
          </a:p>
        </p:txBody>
      </p:sp>
      <p:pic>
        <p:nvPicPr>
          <p:cNvPr id="54276" name="Picture 15" descr="Amar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5088" y="1295400"/>
            <a:ext cx="1611312"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19" descr="Amar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388" y="3733800"/>
            <a:ext cx="16446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8" name="Picture 21" descr="Ama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3733800"/>
            <a:ext cx="1520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2" descr="Amar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0" y="1295400"/>
            <a:ext cx="1485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23" descr="Amar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1625" y="3733800"/>
            <a:ext cx="1495425"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Coronal Mass Ejections</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(CMEs) Are Flux Ropes</a:t>
            </a:r>
          </a:p>
        </p:txBody>
      </p:sp>
      <p:sp>
        <p:nvSpPr>
          <p:cNvPr id="56322" name="Rectangle 7"/>
          <p:cNvSpPr>
            <a:spLocks noChangeArrowheads="1"/>
          </p:cNvSpPr>
          <p:nvPr/>
        </p:nvSpPr>
        <p:spPr bwMode="auto">
          <a:xfrm>
            <a:off x="4832350" y="2646363"/>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b="1"/>
          </a:p>
        </p:txBody>
      </p:sp>
      <p:pic>
        <p:nvPicPr>
          <p:cNvPr id="139274" name="Vourlidas.etal2012_Fig1_ClassicCME.mov" descr="/Users/dick/Desktop/Hale talk/Graphics/Vourlidas.etal2012_Fig1_ClassicCME.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533400" y="2286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Lynch_rundiff-cor2aCanFest.mov" descr="/Volumes/KINGSTON/Hale talk/Graphics/Lynch_rundiff-cor2aCanFest.mov">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4800600" y="2286000"/>
            <a:ext cx="39624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 Box 7"/>
          <p:cNvSpPr txBox="1">
            <a:spLocks noChangeArrowheads="1"/>
          </p:cNvSpPr>
          <p:nvPr/>
        </p:nvSpPr>
        <p:spPr bwMode="auto">
          <a:xfrm>
            <a:off x="2286000" y="6415088"/>
            <a:ext cx="2111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t>Vourlidas et al ApJ 2012</a:t>
            </a:r>
            <a:endParaRPr lang="en-US"/>
          </a:p>
        </p:txBody>
      </p:sp>
      <p:sp>
        <p:nvSpPr>
          <p:cNvPr id="56328" name="Text Box 8"/>
          <p:cNvSpPr txBox="1">
            <a:spLocks noChangeArrowheads="1"/>
          </p:cNvSpPr>
          <p:nvPr/>
        </p:nvSpPr>
        <p:spPr bwMode="auto">
          <a:xfrm>
            <a:off x="6629400" y="6400800"/>
            <a:ext cx="19827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a:t>Courtesy of Ben Lynch</a:t>
            </a:r>
            <a:endParaRPr lang="en-US"/>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927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9274"/>
                                        </p:tgtEl>
                                      </p:cBhvr>
                                    </p:cmd>
                                  </p:childTnLst>
                                </p:cTn>
                              </p:par>
                            </p:childTnLst>
                          </p:cTn>
                        </p:par>
                      </p:childTnLst>
                    </p:cTn>
                  </p:par>
                </p:childTnLst>
              </p:cTn>
              <p:nextCondLst>
                <p:cond evt="onClick" delay="0">
                  <p:tgtEl>
                    <p:spTgt spid="139274"/>
                  </p:tgtEl>
                </p:cond>
              </p:nextCondLst>
            </p:seq>
            <p:video>
              <p:cMediaNode>
                <p:cTn id="7" fill="hold" display="0">
                  <p:stCondLst>
                    <p:cond delay="indefinite"/>
                  </p:stCondLst>
                  <p:endCondLst>
                    <p:cond evt="onNext" delay="0">
                      <p:tgtEl>
                        <p:sldTgt/>
                      </p:tgtEl>
                    </p:cond>
                    <p:cond evt="onPrev" delay="0">
                      <p:tgtEl>
                        <p:sldTgt/>
                      </p:tgtEl>
                    </p:cond>
                  </p:endCondLst>
                </p:cTn>
                <p:tgtEl>
                  <p:spTgt spid="139274"/>
                </p:tgtEl>
              </p:cMediaNode>
            </p:video>
            <p:seq concurrent="1" nextAc="seek">
              <p:cTn id="8" restart="whenNotActive" fill="hold" evtFilter="cancelBubble" nodeType="interactiveSeq">
                <p:stCondLst>
                  <p:cond evt="onClick" delay="0">
                    <p:tgtEl>
                      <p:spTgt spid="5632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56326"/>
                                        </p:tgtEl>
                                      </p:cBhvr>
                                    </p:cmd>
                                  </p:childTnLst>
                                </p:cTn>
                              </p:par>
                            </p:childTnLst>
                          </p:cTn>
                        </p:par>
                      </p:childTnLst>
                    </p:cTn>
                  </p:par>
                </p:childTnLst>
              </p:cTn>
              <p:nextCondLst>
                <p:cond evt="onClick" delay="0">
                  <p:tgtEl>
                    <p:spTgt spid="56326"/>
                  </p:tgtEl>
                </p:cond>
              </p:nextCondLst>
            </p:seq>
            <p:video>
              <p:cMediaNode>
                <p:cTn id="13" fill="hold" display="0">
                  <p:stCondLst>
                    <p:cond delay="indefinite"/>
                  </p:stCondLst>
                  <p:endCondLst>
                    <p:cond evt="onNext" delay="0">
                      <p:tgtEl>
                        <p:sldTgt/>
                      </p:tgtEl>
                    </p:cond>
                    <p:cond evt="onPrev" delay="0">
                      <p:tgtEl>
                        <p:sldTgt/>
                      </p:tgtEl>
                    </p:cond>
                  </p:endCondLst>
                </p:cTn>
                <p:tgtEl>
                  <p:spTgt spid="5632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1026"/>
          <p:cNvSpPr>
            <a:spLocks noGrp="1" noChangeArrowheads="1"/>
          </p:cNvSpPr>
          <p:nvPr>
            <p:ph type="title"/>
          </p:nvPr>
        </p:nvSpPr>
        <p:spPr>
          <a:xfrm>
            <a:off x="304800" y="0"/>
            <a:ext cx="8534400" cy="1143000"/>
          </a:xfrm>
        </p:spPr>
        <p:txBody>
          <a:bodyPr/>
          <a:lstStyle/>
          <a:p>
            <a:pPr eaLnBrk="1" hangingPunct="1"/>
            <a:r>
              <a:rPr lang="en-US">
                <a:latin typeface="Arial" charset="0"/>
                <a:ea typeface="ＭＳ Ｐゴシック" charset="0"/>
                <a:cs typeface="ＭＳ Ｐゴシック" charset="0"/>
              </a:rPr>
              <a:t>Solar Activity Context</a:t>
            </a:r>
          </a:p>
        </p:txBody>
      </p:sp>
      <p:pic>
        <p:nvPicPr>
          <p:cNvPr id="21506" name="Picture 1028" descr="SDO_11158_hmi_aia_context_Br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6800"/>
            <a:ext cx="7543800" cy="492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1029"/>
          <p:cNvSpPr txBox="1">
            <a:spLocks noChangeArrowheads="1"/>
          </p:cNvSpPr>
          <p:nvPr/>
        </p:nvSpPr>
        <p:spPr bwMode="auto">
          <a:xfrm>
            <a:off x="838200" y="6096000"/>
            <a:ext cx="7542213"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Data courtesy of SDO Atmospheric Imaging Assembly &amp; Helioseismic &amp; Magnetic Imager</a:t>
            </a:r>
          </a:p>
          <a:p>
            <a:r>
              <a:rPr lang="en-US" sz="1400"/>
              <a:t>NOAA AR 11158 video courtesy of Daniel Brown, University of Central Lancashire</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anchester_cme_propagate_zoom2.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0" y="571500"/>
            <a:ext cx="7620000" cy="57150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ChangeArrowheads="1"/>
          </p:cNvSpPr>
          <p:nvPr>
            <p:ph type="title"/>
          </p:nvPr>
        </p:nvSpPr>
        <p:spPr>
          <a:xfrm>
            <a:off x="457200" y="76200"/>
            <a:ext cx="8001000" cy="2133600"/>
          </a:xfrm>
        </p:spPr>
        <p:txBody>
          <a:bodyPr/>
          <a:lstStyle/>
          <a:p>
            <a:pPr eaLnBrk="1" hangingPunct="1"/>
            <a:r>
              <a:rPr lang="en-US" dirty="0">
                <a:latin typeface="Arial" charset="0"/>
                <a:ea typeface="ＭＳ Ｐゴシック" charset="0"/>
                <a:cs typeface="ＭＳ Ｐゴシック" charset="0"/>
              </a:rPr>
              <a:t>The Space Weather </a:t>
            </a:r>
            <a:r>
              <a:rPr lang="en-US" dirty="0" smtClean="0">
                <a:latin typeface="Arial" charset="0"/>
                <a:ea typeface="ＭＳ Ｐゴシック" charset="0"/>
                <a:cs typeface="ＭＳ Ｐゴシック" charset="0"/>
              </a:rPr>
              <a:t>Challenge for the helicity enthusiast: </a:t>
            </a:r>
            <a:br>
              <a:rPr lang="en-US" dirty="0" smtClean="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P</a:t>
            </a:r>
            <a:r>
              <a:rPr lang="en-US" sz="2400" dirty="0" smtClean="0">
                <a:latin typeface="Arial" charset="0"/>
                <a:ea typeface="ＭＳ Ｐゴシック" charset="0"/>
                <a:cs typeface="ＭＳ Ｐゴシック" charset="0"/>
              </a:rPr>
              <a:t>redict </a:t>
            </a:r>
            <a:r>
              <a:rPr lang="en-US" sz="2400" dirty="0">
                <a:latin typeface="Arial" charset="0"/>
                <a:ea typeface="ＭＳ Ｐゴシック" charset="0"/>
                <a:cs typeface="ＭＳ Ｐゴシック" charset="0"/>
              </a:rPr>
              <a:t>the leading-field orientation when these flux ropes arrive at </a:t>
            </a:r>
            <a:r>
              <a:rPr lang="en-US" sz="2400" dirty="0" smtClean="0">
                <a:latin typeface="Arial" charset="0"/>
                <a:ea typeface="ＭＳ Ｐゴシック" charset="0"/>
                <a:cs typeface="ＭＳ Ｐゴシック" charset="0"/>
              </a:rPr>
              <a:t>Earth – predict the Magnetic Cloud helicity</a:t>
            </a:r>
            <a:endParaRPr lang="en-US" sz="2400" dirty="0">
              <a:latin typeface="Arial" charset="0"/>
              <a:ea typeface="ＭＳ Ｐゴシック" charset="0"/>
              <a:cs typeface="ＭＳ Ｐゴシック" charset="0"/>
            </a:endParaRPr>
          </a:p>
        </p:txBody>
      </p:sp>
      <p:pic>
        <p:nvPicPr>
          <p:cNvPr id="58370" name="Picture 1" descr="Li.etal_IdealizedFluxRopes.tif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417762"/>
            <a:ext cx="4497388" cy="284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2" descr="MagneticCloudEddyZurbuchen.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390775"/>
            <a:ext cx="3048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Box 3"/>
          <p:cNvSpPr txBox="1">
            <a:spLocks noChangeArrowheads="1"/>
          </p:cNvSpPr>
          <p:nvPr/>
        </p:nvSpPr>
        <p:spPr bwMode="auto">
          <a:xfrm>
            <a:off x="381000" y="5287963"/>
            <a:ext cx="849423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t>The most severe space weather is associated with flux ropes</a:t>
            </a:r>
          </a:p>
          <a:p>
            <a:r>
              <a:rPr lang="en-US" dirty="0"/>
              <a:t>whose leading magnetic field points South (opposite Earth)</a:t>
            </a:r>
            <a:r>
              <a:rPr lang="en-US" dirty="0" smtClean="0"/>
              <a:t>, </a:t>
            </a:r>
          </a:p>
          <a:p>
            <a:r>
              <a:rPr lang="en-US" dirty="0" smtClean="0"/>
              <a:t>pushing a sheath magnetic field that also </a:t>
            </a:r>
            <a:r>
              <a:rPr lang="en-US" dirty="0"/>
              <a:t>points South.</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a:xfrm>
            <a:off x="609600" y="609600"/>
            <a:ext cx="7924800" cy="1143000"/>
          </a:xfrm>
        </p:spPr>
        <p:txBody>
          <a:bodyPr/>
          <a:lstStyle/>
          <a:p>
            <a:pPr eaLnBrk="1" hangingPunct="1"/>
            <a:r>
              <a:rPr lang="en-US">
                <a:latin typeface="Arial" charset="0"/>
                <a:ea typeface="ＭＳ Ｐゴシック" charset="0"/>
                <a:cs typeface="ＭＳ Ｐゴシック" charset="0"/>
              </a:rPr>
              <a:t>Energy and Helicity Flux</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from Magnetogram Sequences</a:t>
            </a:r>
          </a:p>
        </p:txBody>
      </p:sp>
      <p:sp>
        <p:nvSpPr>
          <p:cNvPr id="15364" name="Text Box 4"/>
          <p:cNvSpPr txBox="1">
            <a:spLocks noChangeArrowheads="1"/>
          </p:cNvSpPr>
          <p:nvPr/>
        </p:nvSpPr>
        <p:spPr bwMode="auto">
          <a:xfrm>
            <a:off x="2563813" y="40957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p>
        </p:txBody>
      </p:sp>
      <p:graphicFrame>
        <p:nvGraphicFramePr>
          <p:cNvPr id="60419" name="Object 1"/>
          <p:cNvGraphicFramePr>
            <a:graphicFrameLocks noChangeAspect="1"/>
          </p:cNvGraphicFramePr>
          <p:nvPr/>
        </p:nvGraphicFramePr>
        <p:xfrm>
          <a:off x="609600" y="3429000"/>
          <a:ext cx="3228975" cy="849313"/>
        </p:xfrm>
        <a:graphic>
          <a:graphicData uri="http://schemas.openxmlformats.org/presentationml/2006/ole">
            <mc:AlternateContent xmlns:mc="http://schemas.openxmlformats.org/markup-compatibility/2006">
              <mc:Choice xmlns:v="urn:schemas-microsoft-com:vml" Requires="v">
                <p:oleObj spid="_x0000_s60474" name="Equation" r:id="rId4" imgW="1981200" imgH="431800" progId="Equation.3">
                  <p:embed/>
                </p:oleObj>
              </mc:Choice>
              <mc:Fallback>
                <p:oleObj name="Equation" r:id="rId4" imgW="1981200" imgH="431800" progId="Equation.3">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429000"/>
                        <a:ext cx="3228975" cy="8493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60420" name="Object 1"/>
          <p:cNvGraphicFramePr>
            <a:graphicFrameLocks noChangeAspect="1"/>
          </p:cNvGraphicFramePr>
          <p:nvPr/>
        </p:nvGraphicFramePr>
        <p:xfrm>
          <a:off x="609600" y="2209800"/>
          <a:ext cx="3976688" cy="836613"/>
        </p:xfrm>
        <a:graphic>
          <a:graphicData uri="http://schemas.openxmlformats.org/presentationml/2006/ole">
            <mc:AlternateContent xmlns:mc="http://schemas.openxmlformats.org/markup-compatibility/2006">
              <mc:Choice xmlns:v="urn:schemas-microsoft-com:vml" Requires="v">
                <p:oleObj spid="_x0000_s60475" name="Equation" r:id="rId6" imgW="2247900" imgH="431800" progId="Equation.3">
                  <p:embed/>
                </p:oleObj>
              </mc:Choice>
              <mc:Fallback>
                <p:oleObj name="Equation" r:id="rId6" imgW="2247900" imgH="431800" progId="Equation.3">
                  <p:embed/>
                  <p:pic>
                    <p:nvPicPr>
                      <p:cNvPr id="0" name="Object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2209800"/>
                        <a:ext cx="3976688" cy="8366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5368" name="Text Box 8"/>
          <p:cNvSpPr txBox="1">
            <a:spLocks noChangeArrowheads="1"/>
          </p:cNvSpPr>
          <p:nvPr/>
        </p:nvSpPr>
        <p:spPr bwMode="auto">
          <a:xfrm>
            <a:off x="954088" y="4695825"/>
            <a:ext cx="247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endParaRPr lang="en-US" sz="1800"/>
          </a:p>
          <a:p>
            <a:pPr eaLnBrk="1" hangingPunct="1">
              <a:defRPr/>
            </a:pPr>
            <a:r>
              <a:rPr lang="en-US" sz="1800"/>
              <a:t> </a:t>
            </a:r>
          </a:p>
        </p:txBody>
      </p:sp>
      <p:sp>
        <p:nvSpPr>
          <p:cNvPr id="15369" name="Text Box 9"/>
          <p:cNvSpPr txBox="1">
            <a:spLocks noChangeArrowheads="1"/>
          </p:cNvSpPr>
          <p:nvPr/>
        </p:nvSpPr>
        <p:spPr bwMode="auto">
          <a:xfrm>
            <a:off x="5132388" y="2259013"/>
            <a:ext cx="31734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endParaRPr lang="en-US" sz="1800"/>
          </a:p>
        </p:txBody>
      </p:sp>
      <p:sp>
        <p:nvSpPr>
          <p:cNvPr id="60423" name="Rectangle 12"/>
          <p:cNvSpPr>
            <a:spLocks noChangeArrowheads="1"/>
          </p:cNvSpPr>
          <p:nvPr/>
        </p:nvSpPr>
        <p:spPr bwMode="auto">
          <a:xfrm>
            <a:off x="838200" y="4572000"/>
            <a:ext cx="3436938" cy="173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pPr eaLnBrk="1" hangingPunct="1"/>
            <a:r>
              <a:rPr lang="en-US" sz="1800"/>
              <a:t>Berger &amp; Field (JFM 1984)</a:t>
            </a:r>
          </a:p>
          <a:p>
            <a:pPr eaLnBrk="1" hangingPunct="1"/>
            <a:r>
              <a:rPr lang="en-US" sz="1800"/>
              <a:t>Finn &amp; Antonsen (CPPCF 1985)</a:t>
            </a:r>
          </a:p>
          <a:p>
            <a:pPr eaLnBrk="1" hangingPunct="1"/>
            <a:r>
              <a:rPr lang="en-US" sz="1800"/>
              <a:t>November &amp; Simon (ApJ 1988)</a:t>
            </a:r>
          </a:p>
          <a:p>
            <a:pPr eaLnBrk="1" hangingPunct="1"/>
            <a:r>
              <a:rPr lang="en-US" sz="1800"/>
              <a:t>Chae et al (ApJL 2001)</a:t>
            </a:r>
          </a:p>
          <a:p>
            <a:pPr eaLnBrk="1" hangingPunct="1"/>
            <a:r>
              <a:rPr lang="en-US" sz="1800"/>
              <a:t>Kusano et al (ApJ 2002)</a:t>
            </a:r>
          </a:p>
          <a:p>
            <a:pPr eaLnBrk="1" hangingPunct="1"/>
            <a:r>
              <a:rPr lang="en-US" sz="1800"/>
              <a:t>Demoulin &amp; Berger (SP 2003)</a:t>
            </a:r>
          </a:p>
        </p:txBody>
      </p:sp>
      <p:pic>
        <p:nvPicPr>
          <p:cNvPr id="60424" name="Picture 1" descr="BergerField1984CitationHistory.gi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3925888"/>
            <a:ext cx="4064000" cy="232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685800" y="152400"/>
            <a:ext cx="7772400" cy="1143000"/>
          </a:xfrm>
        </p:spPr>
        <p:txBody>
          <a:bodyPr/>
          <a:lstStyle/>
          <a:p>
            <a:pPr eaLnBrk="1" hangingPunct="1"/>
            <a:r>
              <a:rPr lang="en-US" sz="4000">
                <a:solidFill>
                  <a:schemeClr val="tx1"/>
                </a:solidFill>
                <a:latin typeface="Arial" charset="0"/>
                <a:ea typeface="ＭＳ Ｐゴシック" charset="0"/>
                <a:cs typeface="ＭＳ Ｐゴシック" charset="0"/>
              </a:rPr>
              <a:t>Energy and Helicity Storage</a:t>
            </a:r>
            <a:br>
              <a:rPr lang="en-US" sz="4000">
                <a:solidFill>
                  <a:schemeClr val="tx1"/>
                </a:solidFill>
                <a:latin typeface="Arial" charset="0"/>
                <a:ea typeface="ＭＳ Ｐゴシック" charset="0"/>
                <a:cs typeface="ＭＳ Ｐゴシック" charset="0"/>
              </a:rPr>
            </a:br>
            <a:r>
              <a:rPr lang="en-US" sz="4000">
                <a:solidFill>
                  <a:schemeClr val="tx1"/>
                </a:solidFill>
                <a:latin typeface="Arial" charset="0"/>
                <a:ea typeface="ＭＳ Ｐゴシック" charset="0"/>
                <a:cs typeface="ＭＳ Ｐゴシック" charset="0"/>
              </a:rPr>
              <a:t>in Active Region Coronae</a:t>
            </a:r>
          </a:p>
        </p:txBody>
      </p:sp>
      <p:sp>
        <p:nvSpPr>
          <p:cNvPr id="62466" name="Rectangle 3"/>
          <p:cNvSpPr>
            <a:spLocks noGrp="1" noChangeArrowheads="1"/>
          </p:cNvSpPr>
          <p:nvPr>
            <p:ph type="body" idx="1"/>
          </p:nvPr>
        </p:nvSpPr>
        <p:spPr>
          <a:xfrm>
            <a:off x="762000" y="1524000"/>
            <a:ext cx="4572000" cy="4648200"/>
          </a:xfrm>
        </p:spPr>
        <p:txBody>
          <a:bodyPr/>
          <a:lstStyle/>
          <a:p>
            <a:pPr marL="533400" indent="-533400" eaLnBrk="1" hangingPunct="1">
              <a:lnSpc>
                <a:spcPct val="90000"/>
              </a:lnSpc>
              <a:buFontTx/>
              <a:buNone/>
            </a:pPr>
            <a:r>
              <a:rPr lang="en-US" sz="1600" u="sng" dirty="0">
                <a:latin typeface="Arial" charset="0"/>
                <a:ea typeface="ＭＳ Ｐゴシック" charset="0"/>
                <a:cs typeface="ＭＳ Ｐゴシック" charset="0"/>
              </a:rPr>
              <a:t>MINIMUM CURRENT CORONA (MCC)</a:t>
            </a:r>
            <a:endParaRPr lang="en-US" sz="1600" dirty="0">
              <a:latin typeface="Arial" charset="0"/>
              <a:ea typeface="ＭＳ Ｐゴシック" charset="0"/>
              <a:cs typeface="ＭＳ Ｐゴシック" charset="0"/>
            </a:endParaRPr>
          </a:p>
          <a:p>
            <a:pPr marL="533400" indent="-533400" eaLnBrk="1" hangingPunct="1">
              <a:lnSpc>
                <a:spcPct val="90000"/>
              </a:lnSpc>
              <a:buFontTx/>
              <a:buAutoNum type="arabicPeriod"/>
            </a:pPr>
            <a:r>
              <a:rPr lang="en-US" sz="1600" dirty="0">
                <a:latin typeface="Arial" charset="0"/>
                <a:ea typeface="ＭＳ Ｐゴシック" charset="0"/>
                <a:cs typeface="ＭＳ Ｐゴシック" charset="0"/>
              </a:rPr>
              <a:t>Separators are </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fault lines</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 in the topology of the corona, where magnetic reconnection can take place. </a:t>
            </a:r>
          </a:p>
          <a:p>
            <a:pPr marL="533400" indent="-533400" eaLnBrk="1" hangingPunct="1">
              <a:lnSpc>
                <a:spcPct val="90000"/>
              </a:lnSpc>
              <a:buFontTx/>
              <a:buAutoNum type="arabicPeriod"/>
            </a:pPr>
            <a:r>
              <a:rPr lang="en-US" sz="1600" dirty="0">
                <a:latin typeface="Arial" charset="0"/>
                <a:ea typeface="ＭＳ Ｐゴシック" charset="0"/>
                <a:cs typeface="ＭＳ Ｐゴシック" charset="0"/>
              </a:rPr>
              <a:t>Topology changes only when flare reconnection occurs and/or when flux emerges or submerges.</a:t>
            </a:r>
          </a:p>
          <a:p>
            <a:pPr marL="533400" indent="-533400" eaLnBrk="1" hangingPunct="1">
              <a:lnSpc>
                <a:spcPct val="90000"/>
              </a:lnSpc>
              <a:buFontTx/>
              <a:buAutoNum type="arabicPeriod"/>
            </a:pPr>
            <a:r>
              <a:rPr lang="en-US" sz="1600" dirty="0">
                <a:latin typeface="Arial" charset="0"/>
                <a:ea typeface="ＭＳ Ｐゴシック" charset="0"/>
                <a:cs typeface="ＭＳ Ｐゴシック" charset="0"/>
              </a:rPr>
              <a:t>Currents build along </a:t>
            </a:r>
            <a:r>
              <a:rPr lang="en-US" sz="1600" dirty="0" smtClean="0">
                <a:ln>
                  <a:solidFill>
                    <a:srgbClr val="FF0000"/>
                  </a:solidFill>
                </a:ln>
                <a:latin typeface="Arial" charset="0"/>
                <a:ea typeface="ＭＳ Ｐゴシック" charset="0"/>
                <a:cs typeface="ＭＳ Ｐゴシック" charset="0"/>
              </a:rPr>
              <a:t>separators</a:t>
            </a:r>
            <a:r>
              <a:rPr lang="en-US" sz="1600" dirty="0" smtClean="0">
                <a:latin typeface="Arial" charset="0"/>
                <a:ea typeface="ＭＳ Ｐゴシック" charset="0"/>
                <a:cs typeface="ＭＳ Ｐゴシック" charset="0"/>
                <a:sym typeface="Symbol" charset="0"/>
              </a:rPr>
              <a:t> </a:t>
            </a:r>
            <a:r>
              <a:rPr lang="en-US" sz="1600" dirty="0">
                <a:latin typeface="Arial" charset="0"/>
                <a:ea typeface="ＭＳ Ｐゴシック" charset="0"/>
                <a:cs typeface="ＭＳ Ｐゴシック" charset="0"/>
              </a:rPr>
              <a:t>in the corona, with no dissipation, until flare reconnection occurs.</a:t>
            </a:r>
          </a:p>
          <a:p>
            <a:pPr marL="533400" indent="-533400" eaLnBrk="1" hangingPunct="1">
              <a:lnSpc>
                <a:spcPct val="90000"/>
              </a:lnSpc>
              <a:buFontTx/>
              <a:buAutoNum type="arabicPeriod"/>
            </a:pPr>
            <a:r>
              <a:rPr lang="en-US" sz="1600" dirty="0">
                <a:latin typeface="Arial" charset="0"/>
                <a:ea typeface="ＭＳ Ｐゴシック" charset="0"/>
                <a:cs typeface="ＭＳ Ｐゴシック" charset="0"/>
              </a:rPr>
              <a:t>When flare reconnection occurs, full dissipation of those separator currents accounts for flare Energy and Helicity</a:t>
            </a:r>
          </a:p>
          <a:p>
            <a:pPr marL="533400" indent="-533400" eaLnBrk="1" hangingPunct="1">
              <a:lnSpc>
                <a:spcPct val="90000"/>
              </a:lnSpc>
              <a:buFontTx/>
              <a:buAutoNum type="arabicPeriod"/>
            </a:pPr>
            <a:r>
              <a:rPr lang="en-US" sz="1600" dirty="0">
                <a:latin typeface="Arial" charset="0"/>
                <a:ea typeface="ＭＳ Ｐゴシック" charset="0"/>
                <a:cs typeface="ＭＳ Ｐゴシック" charset="0"/>
              </a:rPr>
              <a:t>Physics: Faraday</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s Law, Ohm</a:t>
            </a:r>
            <a:r>
              <a:rPr lang="ja-JP" altLang="en-US" sz="1600" dirty="0">
                <a:latin typeface="Arial" charset="0"/>
                <a:ea typeface="ＭＳ Ｐゴシック" charset="0"/>
                <a:cs typeface="ＭＳ Ｐゴシック" charset="0"/>
              </a:rPr>
              <a:t>’</a:t>
            </a:r>
            <a:r>
              <a:rPr lang="en-US" altLang="ja-JP" sz="1600" dirty="0">
                <a:latin typeface="Arial" charset="0"/>
                <a:ea typeface="ＭＳ Ｐゴシック" charset="0"/>
                <a:cs typeface="ＭＳ Ｐゴシック" charset="0"/>
              </a:rPr>
              <a:t>s Law, separator current self-inductance.</a:t>
            </a:r>
          </a:p>
          <a:p>
            <a:pPr marL="533400" indent="-533400" eaLnBrk="1" hangingPunct="1">
              <a:lnSpc>
                <a:spcPct val="90000"/>
              </a:lnSpc>
              <a:buFontTx/>
              <a:buAutoNum type="arabicPeriod"/>
            </a:pPr>
            <a:r>
              <a:rPr lang="en-US" sz="1600" dirty="0">
                <a:latin typeface="Arial" charset="0"/>
                <a:ea typeface="ＭＳ Ｐゴシック" charset="0"/>
                <a:cs typeface="ＭＳ Ｐゴシック" charset="0"/>
              </a:rPr>
              <a:t>The MCC predicts E and H stored on all separators; use observations to identify which of them flare and the value of their reconnection flux.</a:t>
            </a:r>
            <a:endParaRPr lang="en-US" sz="1800" dirty="0">
              <a:latin typeface="Arial" charset="0"/>
              <a:ea typeface="ＭＳ Ｐゴシック" charset="0"/>
              <a:cs typeface="ＭＳ Ｐゴシック" charset="0"/>
            </a:endParaRPr>
          </a:p>
        </p:txBody>
      </p:sp>
      <p:pic>
        <p:nvPicPr>
          <p:cNvPr id="62467"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657600"/>
            <a:ext cx="3044825" cy="203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7" descr="Sweet1958_Fig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600200"/>
            <a:ext cx="303847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8"/>
          <p:cNvSpPr txBox="1">
            <a:spLocks noChangeArrowheads="1"/>
          </p:cNvSpPr>
          <p:nvPr/>
        </p:nvSpPr>
        <p:spPr bwMode="auto">
          <a:xfrm>
            <a:off x="6172200" y="5638800"/>
            <a:ext cx="24828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Courtesy of Dana Longcope</a:t>
            </a:r>
            <a:r>
              <a:rPr lang="en-US" b="1"/>
              <a:t> </a:t>
            </a:r>
          </a:p>
        </p:txBody>
      </p:sp>
      <p:sp>
        <p:nvSpPr>
          <p:cNvPr id="62471" name="Text Box 9"/>
          <p:cNvSpPr txBox="1">
            <a:spLocks noChangeArrowheads="1"/>
          </p:cNvSpPr>
          <p:nvPr/>
        </p:nvSpPr>
        <p:spPr bwMode="auto">
          <a:xfrm>
            <a:off x="5943600" y="3200400"/>
            <a:ext cx="2595563"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Sweet IAU Symposium 6,1958</a:t>
            </a:r>
            <a:endParaRPr lang="en-US" b="1"/>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itle 1"/>
          <p:cNvSpPr>
            <a:spLocks noGrp="1"/>
          </p:cNvSpPr>
          <p:nvPr>
            <p:ph type="title" idx="4294967295"/>
          </p:nvPr>
        </p:nvSpPr>
        <p:spPr>
          <a:xfrm>
            <a:off x="304800" y="228600"/>
            <a:ext cx="8534400" cy="1447800"/>
          </a:xfrm>
        </p:spPr>
        <p:txBody>
          <a:bodyPr/>
          <a:lstStyle/>
          <a:p>
            <a:pPr eaLnBrk="1" hangingPunct="1"/>
            <a:r>
              <a:rPr lang="en-US" sz="3000">
                <a:latin typeface="Arial" charset="0"/>
                <a:ea typeface="ＭＳ Ｐゴシック" charset="0"/>
                <a:cs typeface="ＭＳ Ｐゴシック" charset="0"/>
              </a:rPr>
              <a:t> Predicted (MCC) &amp; observed (SDO/EVE, ACE) MC helicity and flare energy, 4 eruptive events</a:t>
            </a:r>
          </a:p>
        </p:txBody>
      </p:sp>
      <p:sp>
        <p:nvSpPr>
          <p:cNvPr id="68615" name="Text Box 7"/>
          <p:cNvSpPr txBox="1">
            <a:spLocks noChangeArrowheads="1"/>
          </p:cNvSpPr>
          <p:nvPr/>
        </p:nvSpPr>
        <p:spPr bwMode="auto">
          <a:xfrm>
            <a:off x="4876800" y="5791200"/>
            <a:ext cx="3817938"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dirty="0" err="1"/>
              <a:t>Kazachenko</a:t>
            </a:r>
            <a:r>
              <a:rPr lang="en-US" sz="1400" dirty="0"/>
              <a:t>, Canfield, </a:t>
            </a:r>
            <a:r>
              <a:rPr lang="en-US" sz="1400" dirty="0" err="1"/>
              <a:t>Qiu</a:t>
            </a:r>
            <a:r>
              <a:rPr lang="en-US" sz="1400" dirty="0"/>
              <a:t> &amp; </a:t>
            </a:r>
            <a:r>
              <a:rPr lang="en-US" sz="1400" dirty="0" err="1"/>
              <a:t>Longcope</a:t>
            </a:r>
            <a:r>
              <a:rPr lang="en-US" sz="1400" dirty="0"/>
              <a:t>. 2010</a:t>
            </a:r>
            <a:endParaRPr lang="en-US" dirty="0"/>
          </a:p>
        </p:txBody>
      </p:sp>
      <p:pic>
        <p:nvPicPr>
          <p:cNvPr id="64515" name="Picture 3" descr="Masha_helicity.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3886200" cy="388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4516" name="Picture 4" descr="Masha_energy.ep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752600"/>
            <a:ext cx="3886200" cy="3886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ChangeArrowheads="1"/>
          </p:cNvSpPr>
          <p:nvPr>
            <p:ph type="title"/>
          </p:nvPr>
        </p:nvSpPr>
        <p:spPr>
          <a:xfrm>
            <a:off x="685800" y="76200"/>
            <a:ext cx="7772400" cy="1143000"/>
          </a:xfrm>
        </p:spPr>
        <p:txBody>
          <a:bodyPr/>
          <a:lstStyle/>
          <a:p>
            <a:pPr eaLnBrk="1" hangingPunct="1"/>
            <a:r>
              <a:rPr lang="en-US" dirty="0">
                <a:latin typeface="Arial" charset="0"/>
                <a:ea typeface="ＭＳ Ｐゴシック" charset="0"/>
                <a:cs typeface="ＭＳ Ｐゴシック" charset="0"/>
              </a:rPr>
              <a:t>Summary</a:t>
            </a:r>
          </a:p>
        </p:txBody>
      </p:sp>
      <p:sp>
        <p:nvSpPr>
          <p:cNvPr id="72706" name="Rectangle 3"/>
          <p:cNvSpPr>
            <a:spLocks noGrp="1" noChangeArrowheads="1"/>
          </p:cNvSpPr>
          <p:nvPr>
            <p:ph type="body" idx="1"/>
          </p:nvPr>
        </p:nvSpPr>
        <p:spPr>
          <a:xfrm>
            <a:off x="685800" y="1371600"/>
            <a:ext cx="7772400" cy="3505200"/>
          </a:xfrm>
        </p:spPr>
        <p:txBody>
          <a:bodyPr/>
          <a:lstStyle/>
          <a:p>
            <a:pPr marL="514350" indent="-514350" eaLnBrk="1" hangingPunct="1">
              <a:lnSpc>
                <a:spcPct val="90000"/>
              </a:lnSpc>
              <a:buFontTx/>
              <a:buNone/>
              <a:defRPr/>
            </a:pPr>
            <a:r>
              <a:rPr lang="en-US" sz="2800" dirty="0">
                <a:latin typeface="Arial" charset="0"/>
                <a:ea typeface="ＭＳ Ｐゴシック" charset="0"/>
                <a:cs typeface="ＭＳ Ｐゴシック" charset="0"/>
              </a:rPr>
              <a:t>The </a:t>
            </a:r>
            <a:r>
              <a:rPr lang="en-US" sz="2800" dirty="0" smtClean="0">
                <a:latin typeface="Arial" charset="0"/>
                <a:ea typeface="ＭＳ Ｐゴシック" charset="0"/>
                <a:cs typeface="ＭＳ Ｐゴシック" charset="0"/>
              </a:rPr>
              <a:t>conservation property of </a:t>
            </a:r>
            <a:r>
              <a:rPr lang="en-US" sz="2800" dirty="0">
                <a:latin typeface="Arial" charset="0"/>
                <a:ea typeface="ＭＳ Ｐゴシック" charset="0"/>
                <a:cs typeface="ＭＳ Ｐゴシック" charset="0"/>
              </a:rPr>
              <a:t>magnetic </a:t>
            </a:r>
            <a:r>
              <a:rPr lang="en-US" sz="2800" dirty="0" smtClean="0">
                <a:latin typeface="Arial" charset="0"/>
                <a:ea typeface="ＭＳ Ｐゴシック" charset="0"/>
                <a:cs typeface="ＭＳ Ｐゴシック" charset="0"/>
              </a:rPr>
              <a:t>helicity makes it a very useful quantity: </a:t>
            </a:r>
            <a:endParaRPr lang="en-US" sz="2800" dirty="0">
              <a:latin typeface="Arial" charset="0"/>
              <a:ea typeface="ＭＳ Ｐゴシック" charset="0"/>
              <a:cs typeface="ＭＳ Ｐゴシック" charset="0"/>
            </a:endParaRPr>
          </a:p>
          <a:p>
            <a:pPr eaLnBrk="1" hangingPunct="1">
              <a:lnSpc>
                <a:spcPct val="90000"/>
              </a:lnSpc>
              <a:buFont typeface="Arial"/>
              <a:buChar char="•"/>
              <a:defRPr/>
            </a:pPr>
            <a:r>
              <a:rPr lang="en-US" sz="2800" dirty="0" smtClean="0">
                <a:latin typeface="Arial" charset="0"/>
                <a:ea typeface="ＭＳ Ｐゴシック" charset="0"/>
                <a:cs typeface="ＭＳ Ｐゴシック" charset="0"/>
              </a:rPr>
              <a:t>Links </a:t>
            </a:r>
            <a:r>
              <a:rPr lang="en-US" sz="2800" dirty="0">
                <a:latin typeface="Arial" charset="0"/>
                <a:ea typeface="ＭＳ Ｐゴシック" charset="0"/>
                <a:cs typeface="ＭＳ Ｐゴシック" charset="0"/>
              </a:rPr>
              <a:t>turbulent motions in the solar convection zone to </a:t>
            </a:r>
            <a:r>
              <a:rPr lang="en-US" sz="2800" dirty="0" smtClean="0">
                <a:latin typeface="Arial" charset="0"/>
                <a:ea typeface="ＭＳ Ｐゴシック" charset="0"/>
                <a:cs typeface="ＭＳ Ｐゴシック" charset="0"/>
              </a:rPr>
              <a:t>stresses in solar </a:t>
            </a:r>
            <a:r>
              <a:rPr lang="en-US" sz="2800" dirty="0" smtClean="0">
                <a:latin typeface="Arial" charset="0"/>
                <a:ea typeface="ＭＳ Ｐゴシック" charset="0"/>
                <a:cs typeface="ＭＳ Ｐゴシック" charset="0"/>
              </a:rPr>
              <a:t>active region magnetic fields.</a:t>
            </a:r>
            <a:endParaRPr lang="en-US" sz="2800" dirty="0">
              <a:latin typeface="Arial" charset="0"/>
              <a:ea typeface="ＭＳ Ｐゴシック" charset="0"/>
              <a:cs typeface="ＭＳ Ｐゴシック" charset="0"/>
            </a:endParaRPr>
          </a:p>
          <a:p>
            <a:pPr eaLnBrk="1" hangingPunct="1">
              <a:lnSpc>
                <a:spcPct val="90000"/>
              </a:lnSpc>
              <a:buFont typeface="Arial"/>
              <a:buChar char="•"/>
              <a:defRPr/>
            </a:pPr>
            <a:r>
              <a:rPr lang="en-US" sz="2800" dirty="0" smtClean="0">
                <a:latin typeface="Arial" charset="0"/>
                <a:ea typeface="ＭＳ Ｐゴシック" charset="0"/>
                <a:cs typeface="ＭＳ Ｐゴシック" charset="0"/>
              </a:rPr>
              <a:t>Links the storage of energy and helicity in </a:t>
            </a:r>
            <a:r>
              <a:rPr lang="en-US" sz="2800" dirty="0" smtClean="0">
                <a:latin typeface="Arial" charset="0"/>
                <a:ea typeface="ＭＳ Ｐゴシック" charset="0"/>
                <a:cs typeface="ＭＳ Ｐゴシック" charset="0"/>
              </a:rPr>
              <a:t>active </a:t>
            </a:r>
            <a:r>
              <a:rPr lang="en-US" sz="2800" dirty="0" smtClean="0">
                <a:latin typeface="Arial" charset="0"/>
                <a:ea typeface="ＭＳ Ｐゴシック" charset="0"/>
                <a:cs typeface="ＭＳ Ｐゴシック" charset="0"/>
              </a:rPr>
              <a:t>regions to magnetic reconnection, flux </a:t>
            </a:r>
            <a:r>
              <a:rPr lang="en-US" sz="2800" dirty="0" smtClean="0">
                <a:latin typeface="Arial" charset="0"/>
                <a:ea typeface="ＭＳ Ｐゴシック" charset="0"/>
                <a:cs typeface="ＭＳ Ｐゴシック" charset="0"/>
              </a:rPr>
              <a:t>rope formation, </a:t>
            </a:r>
            <a:r>
              <a:rPr lang="en-US" sz="2800" dirty="0" smtClean="0">
                <a:latin typeface="Arial" charset="0"/>
                <a:ea typeface="ＭＳ Ｐゴシック" charset="0"/>
                <a:cs typeface="ＭＳ Ｐゴシック" charset="0"/>
              </a:rPr>
              <a:t>and Space </a:t>
            </a:r>
            <a:r>
              <a:rPr lang="en-US" sz="2800" dirty="0" smtClean="0">
                <a:latin typeface="Arial" charset="0"/>
                <a:ea typeface="ＭＳ Ｐゴシック" charset="0"/>
                <a:cs typeface="ＭＳ Ｐゴシック" charset="0"/>
              </a:rPr>
              <a:t>Weather.</a:t>
            </a:r>
          </a:p>
          <a:p>
            <a:pPr eaLnBrk="1" hangingPunct="1">
              <a:lnSpc>
                <a:spcPct val="90000"/>
              </a:lnSpc>
              <a:buFont typeface="Arial"/>
              <a:buChar char="•"/>
              <a:defRPr/>
            </a:pPr>
            <a:r>
              <a:rPr lang="en-US" sz="2800" dirty="0" smtClean="0">
                <a:latin typeface="Arial" charset="0"/>
                <a:ea typeface="ＭＳ Ｐゴシック" charset="0"/>
                <a:cs typeface="ＭＳ Ｐゴシック" charset="0"/>
              </a:rPr>
              <a:t>Together these </a:t>
            </a:r>
            <a:r>
              <a:rPr lang="en-US" sz="2800" dirty="0" smtClean="0">
                <a:latin typeface="Arial" charset="0"/>
                <a:ea typeface="ＭＳ Ｐゴシック" charset="0"/>
                <a:cs typeface="ＭＳ Ｐゴシック" charset="0"/>
              </a:rPr>
              <a:t>processes link the solar dynamo and convection zone to eruptive solar events and their interaction </a:t>
            </a:r>
            <a:r>
              <a:rPr lang="en-US" sz="2800" dirty="0" smtClean="0">
                <a:latin typeface="Arial" charset="0"/>
                <a:ea typeface="ＭＳ Ｐゴシック" charset="0"/>
                <a:cs typeface="ＭＳ Ｐゴシック" charset="0"/>
              </a:rPr>
              <a:t>with the magnetic field </a:t>
            </a:r>
            <a:r>
              <a:rPr lang="en-US" sz="2800" smtClean="0">
                <a:latin typeface="Arial" charset="0"/>
                <a:ea typeface="ＭＳ Ｐゴシック" charset="0"/>
                <a:cs typeface="ＭＳ Ｐゴシック" charset="0"/>
              </a:rPr>
              <a:t>of Earth.</a:t>
            </a:r>
            <a:endParaRPr lang="en-US" sz="28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Thanks</a:t>
            </a:r>
          </a:p>
        </p:txBody>
      </p:sp>
      <p:sp>
        <p:nvSpPr>
          <p:cNvPr id="68610" name="Rectangle 3"/>
          <p:cNvSpPr>
            <a:spLocks noGrp="1" noChangeArrowheads="1"/>
          </p:cNvSpPr>
          <p:nvPr>
            <p:ph type="body" idx="1"/>
          </p:nvPr>
        </p:nvSpPr>
        <p:spPr>
          <a:xfrm>
            <a:off x="685800" y="1981200"/>
            <a:ext cx="7467600" cy="4191000"/>
          </a:xfrm>
        </p:spPr>
        <p:txBody>
          <a:bodyPr/>
          <a:lstStyle/>
          <a:p>
            <a:pPr eaLnBrk="1" hangingPunct="1">
              <a:lnSpc>
                <a:spcPct val="90000"/>
              </a:lnSpc>
            </a:pPr>
            <a:endParaRPr lang="en-US" sz="2800" dirty="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Thanks to the Solar  Physics Division for </a:t>
            </a:r>
            <a:r>
              <a:rPr lang="en-US" sz="2800" dirty="0" smtClean="0">
                <a:latin typeface="Arial" charset="0"/>
                <a:ea typeface="ＭＳ Ｐゴシック" charset="0"/>
                <a:cs typeface="ＭＳ Ｐゴシック" charset="0"/>
              </a:rPr>
              <a:t>honoring me with the </a:t>
            </a:r>
            <a:r>
              <a:rPr lang="en-US" sz="2800" smtClean="0">
                <a:latin typeface="Arial" charset="0"/>
                <a:ea typeface="ＭＳ Ｐゴシック" charset="0"/>
                <a:cs typeface="ＭＳ Ｐゴシック" charset="0"/>
              </a:rPr>
              <a:t>Hale Prize</a:t>
            </a:r>
            <a:endParaRPr lang="en-US" sz="2800">
              <a:latin typeface="Arial" charset="0"/>
              <a:ea typeface="ＭＳ Ｐゴシック" charset="0"/>
              <a:cs typeface="ＭＳ Ｐゴシック" charset="0"/>
            </a:endParaRPr>
          </a:p>
          <a:p>
            <a:pPr eaLnBrk="1" hangingPunct="1">
              <a:lnSpc>
                <a:spcPct val="90000"/>
              </a:lnSpc>
            </a:pPr>
            <a:r>
              <a:rPr lang="en-US" sz="2800" dirty="0">
                <a:latin typeface="Arial" charset="0"/>
                <a:ea typeface="ＭＳ Ｐゴシック" charset="0"/>
                <a:cs typeface="ＭＳ Ｐゴシック" charset="0"/>
              </a:rPr>
              <a:t>Thanks to you for your attention</a:t>
            </a:r>
            <a:endParaRPr lang="en-US" sz="2000" dirty="0">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7" name="Rectangle 3"/>
          <p:cNvSpPr>
            <a:spLocks noGrp="1" noChangeArrowheads="1"/>
          </p:cNvSpPr>
          <p:nvPr>
            <p:ph type="body" idx="1"/>
          </p:nvPr>
        </p:nvSpPr>
        <p:spPr>
          <a:xfrm>
            <a:off x="762000" y="381000"/>
            <a:ext cx="7467600" cy="7467600"/>
          </a:xfrm>
        </p:spPr>
        <p:txBody>
          <a:bodyPr/>
          <a:lstStyle/>
          <a:p>
            <a:pPr marL="0" indent="0" eaLnBrk="1" hangingPunct="1">
              <a:lnSpc>
                <a:spcPct val="90000"/>
              </a:lnSpc>
              <a:buFontTx/>
              <a:buNone/>
            </a:pPr>
            <a:endParaRPr lang="en-US" sz="2000">
              <a:latin typeface="Arial" charset="0"/>
              <a:ea typeface="ＭＳ Ｐゴシック" charset="0"/>
              <a:cs typeface="ＭＳ Ｐゴシック" charset="0"/>
            </a:endParaRPr>
          </a:p>
          <a:p>
            <a:pPr marL="0" indent="0" eaLnBrk="1" hangingPunct="1">
              <a:buFontTx/>
              <a:buNone/>
            </a:pPr>
            <a:r>
              <a:rPr lang="en-US" sz="2000" u="sng">
                <a:latin typeface="Arial" charset="0"/>
                <a:ea typeface="ＭＳ Ｐゴシック" charset="0"/>
                <a:cs typeface="ＭＳ Ｐゴシック" charset="0"/>
              </a:rPr>
              <a:t>PhD Students</a:t>
            </a:r>
            <a:endParaRPr lang="en-US" sz="2000">
              <a:latin typeface="Arial" charset="0"/>
              <a:ea typeface="ＭＳ Ｐゴシック" charset="0"/>
              <a:cs typeface="ＭＳ Ｐゴシック" charset="0"/>
            </a:endParaRPr>
          </a:p>
          <a:p>
            <a:pPr marL="0" indent="0" eaLnBrk="1" hangingPunct="1"/>
            <a:endParaRPr lang="en-US" sz="2000">
              <a:latin typeface="Arial" charset="0"/>
              <a:ea typeface="ＭＳ Ｐゴシック" charset="0"/>
              <a:cs typeface="ＭＳ Ｐゴシック" charset="0"/>
            </a:endParaRPr>
          </a:p>
          <a:p>
            <a:pPr marL="0" indent="0" eaLnBrk="1" hangingPunct="1"/>
            <a:r>
              <a:rPr lang="en-US" sz="1600">
                <a:latin typeface="Arial" charset="0"/>
                <a:ea typeface="ＭＳ Ｐゴシック" charset="0"/>
                <a:cs typeface="ＭＳ Ｐゴシック" charset="0"/>
              </a:rPr>
              <a:t>Richard C. Puetter, Ph.D. (Physics), University of California, San Diego, 1980</a:t>
            </a:r>
          </a:p>
          <a:p>
            <a:pPr marL="0" indent="0" eaLnBrk="1" hangingPunct="1"/>
            <a:r>
              <a:rPr lang="en-US" sz="1600">
                <a:latin typeface="Arial" charset="0"/>
                <a:ea typeface="ＭＳ Ｐゴシック" charset="0"/>
                <a:cs typeface="ＭＳ Ｐゴシック" charset="0"/>
              </a:rPr>
              <a:t>Paul J. Ricchiazzi, Ph.D. (Physics), University of California, San Diego, 1982</a:t>
            </a:r>
          </a:p>
          <a:p>
            <a:pPr marL="0" indent="0" eaLnBrk="1" hangingPunct="1"/>
            <a:r>
              <a:rPr lang="en-US" sz="1600">
                <a:latin typeface="Arial" charset="0"/>
                <a:ea typeface="ＭＳ Ｐゴシック" charset="0"/>
                <a:cs typeface="ＭＳ Ｐゴシック" charset="0"/>
              </a:rPr>
              <a:t>Todd A. Gunkler, Ph.D. (Physics), University of California, San Diego, 1984</a:t>
            </a:r>
          </a:p>
          <a:p>
            <a:pPr marL="0" indent="0" eaLnBrk="1" hangingPunct="1"/>
            <a:r>
              <a:rPr lang="en-US" sz="1600">
                <a:latin typeface="Arial" charset="0"/>
                <a:ea typeface="ＭＳ Ｐゴシック" charset="0"/>
                <a:cs typeface="ＭＳ Ｐゴシック" charset="0"/>
              </a:rPr>
              <a:t>George H. Fisher, Ph.D. (Physics), University of California, San Diego, 1984</a:t>
            </a:r>
          </a:p>
          <a:p>
            <a:pPr marL="0" indent="0" eaLnBrk="1" hangingPunct="1"/>
            <a:r>
              <a:rPr lang="en-US" sz="1600">
                <a:latin typeface="Arial" charset="0"/>
                <a:ea typeface="ＭＳ Ｐゴシック" charset="0"/>
                <a:cs typeface="ＭＳ Ｐゴシック" charset="0"/>
              </a:rPr>
              <a:t>David H. Tamres, Ph.D. (Physics), University of California, San Diego, 1989</a:t>
            </a:r>
          </a:p>
          <a:p>
            <a:pPr marL="0" indent="0" eaLnBrk="1" hangingPunct="1"/>
            <a:r>
              <a:rPr lang="en-US" sz="1600">
                <a:latin typeface="Arial" charset="0"/>
                <a:ea typeface="ＭＳ Ｐゴシック" charset="0"/>
                <a:cs typeface="ＭＳ Ｐゴシック" charset="0"/>
              </a:rPr>
              <a:t>Kenneth G. Gayley, Ph.D. (Physics), University of California, San Diego, 1990</a:t>
            </a:r>
          </a:p>
          <a:p>
            <a:pPr marL="0" indent="0" eaLnBrk="1" hangingPunct="1"/>
            <a:r>
              <a:rPr lang="en-US" sz="1600">
                <a:latin typeface="Arial" charset="0"/>
                <a:ea typeface="ＭＳ Ｐゴシック" charset="0"/>
                <a:cs typeface="ＭＳ Ｐゴシック" charset="0"/>
              </a:rPr>
              <a:t>Thomas R. Metcalf, Ph.D. (Physics), University of California, San Diego, 1990</a:t>
            </a:r>
          </a:p>
          <a:p>
            <a:pPr marL="0" indent="0" eaLnBrk="1" hangingPunct="1"/>
            <a:r>
              <a:rPr lang="en-US" sz="1600">
                <a:latin typeface="Arial" charset="0"/>
                <a:ea typeface="ＭＳ Ｐゴシック" charset="0"/>
                <a:cs typeface="ＭＳ Ｐゴシック" charset="0"/>
              </a:rPr>
              <a:t>Kimberly D. Leka Ph.D. (Astronomy), University  of Hawaii, Honolulu, 1995</a:t>
            </a:r>
          </a:p>
          <a:p>
            <a:pPr marL="0" indent="0" eaLnBrk="1" hangingPunct="1"/>
            <a:r>
              <a:rPr lang="en-US" sz="1600">
                <a:latin typeface="Arial" charset="0"/>
                <a:ea typeface="ＭＳ Ｐゴシック" charset="0"/>
                <a:cs typeface="ＭＳ Ｐゴシック" charset="0"/>
              </a:rPr>
              <a:t>Angela C. Des Jardins, Ph.D. (Physics), Montana State University, Bozeman, 2007</a:t>
            </a:r>
          </a:p>
          <a:p>
            <a:pPr marL="0" indent="0" eaLnBrk="1" hangingPunct="1"/>
            <a:r>
              <a:rPr lang="en-US" sz="1600">
                <a:latin typeface="Arial" charset="0"/>
                <a:ea typeface="ＭＳ Ｐゴシック" charset="0"/>
                <a:cs typeface="ＭＳ Ｐゴシック" charset="0"/>
              </a:rPr>
              <a:t>Maria D. Kazachenko, Ph.D. (Physics), Montana State University, Bozeman, 2010</a:t>
            </a:r>
          </a:p>
          <a:p>
            <a:pPr marL="0" indent="0"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5" name="Rectangle 3"/>
          <p:cNvSpPr>
            <a:spLocks noGrp="1" noChangeArrowheads="1"/>
          </p:cNvSpPr>
          <p:nvPr>
            <p:ph type="body" idx="1"/>
          </p:nvPr>
        </p:nvSpPr>
        <p:spPr>
          <a:xfrm>
            <a:off x="685800" y="609600"/>
            <a:ext cx="7467600" cy="5715000"/>
          </a:xfrm>
        </p:spPr>
        <p:txBody>
          <a:bodyPr/>
          <a:lstStyle/>
          <a:p>
            <a:pPr marL="0" indent="0" eaLnBrk="1" hangingPunct="1">
              <a:buFontTx/>
              <a:buNone/>
            </a:pPr>
            <a:r>
              <a:rPr lang="en-US" sz="2000" u="sng">
                <a:latin typeface="Arial" charset="0"/>
                <a:ea typeface="ＭＳ Ｐゴシック" charset="0"/>
                <a:cs typeface="ＭＳ Ｐゴシック" charset="0"/>
              </a:rPr>
              <a:t>Postdoctoral Fellows</a:t>
            </a:r>
            <a:endParaRPr lang="en-US" sz="2000">
              <a:latin typeface="Arial" charset="0"/>
              <a:ea typeface="ＭＳ Ｐゴシック" charset="0"/>
              <a:cs typeface="ＭＳ Ｐゴシック" charset="0"/>
            </a:endParaRPr>
          </a:p>
          <a:p>
            <a:pPr marL="0" indent="0" eaLnBrk="1" hangingPunct="1"/>
            <a:endParaRPr lang="en-US" sz="2000">
              <a:latin typeface="Arial" charset="0"/>
              <a:ea typeface="ＭＳ Ｐゴシック" charset="0"/>
              <a:cs typeface="ＭＳ Ｐゴシック" charset="0"/>
            </a:endParaRPr>
          </a:p>
          <a:p>
            <a:pPr marL="0" indent="0" eaLnBrk="1" hangingPunct="1"/>
            <a:r>
              <a:rPr lang="en-US" sz="1600">
                <a:latin typeface="Arial" charset="0"/>
                <a:ea typeface="ＭＳ Ｐゴシック" charset="0"/>
                <a:cs typeface="ＭＳ Ｐゴシック" charset="0"/>
              </a:rPr>
              <a:t>Chang-Hyuk An, Ph.D. (Physics), University of Tennessee, 1979</a:t>
            </a:r>
          </a:p>
          <a:p>
            <a:pPr marL="0" indent="0" eaLnBrk="1" hangingPunct="1"/>
            <a:r>
              <a:rPr lang="en-US" sz="1600">
                <a:latin typeface="Arial" charset="0"/>
                <a:ea typeface="ＭＳ Ｐゴシック" charset="0"/>
                <a:cs typeface="ＭＳ Ｐゴシック" charset="0"/>
              </a:rPr>
              <a:t>Stanley Owocki, Ph.D. (Physics), University of Colorado, 1981</a:t>
            </a:r>
          </a:p>
          <a:p>
            <a:pPr marL="0" indent="0" eaLnBrk="1" hangingPunct="1"/>
            <a:r>
              <a:rPr lang="en-US" sz="1600">
                <a:latin typeface="Arial" charset="0"/>
                <a:ea typeface="ＭＳ Ｐゴシック" charset="0"/>
                <a:cs typeface="ＭＳ Ｐゴシック" charset="0"/>
              </a:rPr>
              <a:t>Jean-Pierre Wuelser, Ph.D. (Physics), University of Bern, 1988</a:t>
            </a:r>
          </a:p>
          <a:p>
            <a:pPr marL="0" indent="0" eaLnBrk="1" hangingPunct="1"/>
            <a:r>
              <a:rPr lang="en-US" sz="1600">
                <a:latin typeface="Arial" charset="0"/>
                <a:ea typeface="ＭＳ Ｐゴシック" charset="0"/>
                <a:cs typeface="ＭＳ Ｐゴシック" charset="0"/>
              </a:rPr>
              <a:t>Thomas R. Metcalf, Ph.D. (Physics), UCSD, 1990</a:t>
            </a:r>
          </a:p>
          <a:p>
            <a:pPr marL="0" indent="0" eaLnBrk="1" hangingPunct="1"/>
            <a:r>
              <a:rPr lang="en-US" sz="1600">
                <a:latin typeface="Arial" charset="0"/>
                <a:ea typeface="ＭＳ Ｐゴシック" charset="0"/>
                <a:cs typeface="ＭＳ Ｐゴシック" charset="0"/>
              </a:rPr>
              <a:t>Jean-Francoise de La Beaujardiere, Ph.D. (Astrophysical, Planetary, and Atmospheric Sciences), University of Colorado, 1990</a:t>
            </a:r>
          </a:p>
          <a:p>
            <a:pPr marL="0" indent="0" eaLnBrk="1" hangingPunct="1"/>
            <a:r>
              <a:rPr lang="en-US" sz="1600">
                <a:latin typeface="Arial" charset="0"/>
                <a:ea typeface="ＭＳ Ｐゴシック" charset="0"/>
                <a:cs typeface="ＭＳ Ｐゴシック" charset="0"/>
              </a:rPr>
              <a:t>Edward Lu, Ph.D. (Physics), Stanford University, 1990</a:t>
            </a:r>
          </a:p>
          <a:p>
            <a:pPr marL="0" indent="0" eaLnBrk="1" hangingPunct="1"/>
            <a:r>
              <a:rPr lang="en-US" sz="1600">
                <a:latin typeface="Arial" charset="0"/>
                <a:ea typeface="ＭＳ Ｐゴシック" charset="0"/>
                <a:cs typeface="ＭＳ Ｐゴシック" charset="0"/>
              </a:rPr>
              <a:t>Gianna Cauzzi, Ph.D. (Astronomy), University of Florence, 1992</a:t>
            </a:r>
          </a:p>
          <a:p>
            <a:pPr marL="0" indent="0" eaLnBrk="1" hangingPunct="1"/>
            <a:r>
              <a:rPr lang="en-US" sz="1600">
                <a:latin typeface="Arial" charset="0"/>
                <a:ea typeface="ＭＳ Ｐゴシック" charset="0"/>
                <a:cs typeface="ＭＳ Ｐゴシック" charset="0"/>
              </a:rPr>
              <a:t>Alexei Pevtsov, Ph.D. (Solar and Planetary Physics), Institute of Solar-Terrestrial Physics, Irkutsk, 1992</a:t>
            </a:r>
          </a:p>
          <a:p>
            <a:pPr marL="0" indent="0" eaLnBrk="1" hangingPunct="1"/>
            <a:r>
              <a:rPr lang="en-US" sz="1600">
                <a:latin typeface="Arial" charset="0"/>
                <a:ea typeface="ＭＳ Ｐゴシック" charset="0"/>
                <a:cs typeface="ＭＳ Ｐゴシック" charset="0"/>
              </a:rPr>
              <a:t>Tetsuya Magara, Ph.D. (Solar Physics), University of Kyoto, Japan 1998</a:t>
            </a:r>
          </a:p>
          <a:p>
            <a:pPr marL="0" indent="0" eaLnBrk="1" hangingPunct="1"/>
            <a:r>
              <a:rPr lang="en-US" sz="1600">
                <a:latin typeface="Arial" charset="0"/>
                <a:ea typeface="ＭＳ Ｐゴシック" charset="0"/>
                <a:cs typeface="ＭＳ Ｐゴシック" charset="0"/>
              </a:rPr>
              <a:t>Robert Leamon, Ph.D. (Physics), University of Delaware, Newark, 1999</a:t>
            </a:r>
          </a:p>
          <a:p>
            <a:pPr marL="0" indent="0" eaLnBrk="1" hangingPunct="1"/>
            <a:r>
              <a:rPr lang="en-US" sz="1600">
                <a:latin typeface="Arial" charset="0"/>
                <a:ea typeface="ＭＳ Ｐゴシック" charset="0"/>
                <a:cs typeface="ＭＳ Ｐゴシック" charset="0"/>
              </a:rPr>
              <a:t>Stephane Regnier, Ph.D. (Physics), Institute d'Astrophysique Spatiale, Orsay, 2001</a:t>
            </a:r>
          </a:p>
          <a:p>
            <a:pPr marL="0" indent="0" eaLnBrk="1" hangingPunct="1"/>
            <a:r>
              <a:rPr lang="en-US" sz="1600">
                <a:latin typeface="Arial" charset="0"/>
                <a:ea typeface="ＭＳ Ｐゴシック" charset="0"/>
                <a:cs typeface="ＭＳ Ｐゴシック" charset="0"/>
              </a:rPr>
              <a:t>Dibyendu Nandi, Ph.D</a:t>
            </a:r>
            <a:r>
              <a:rPr lang="en-US" sz="2000">
                <a:latin typeface="Arial" charset="0"/>
                <a:ea typeface="ＭＳ Ｐゴシック" charset="0"/>
                <a:cs typeface="ＭＳ Ｐゴシック" charset="0"/>
              </a:rPr>
              <a:t>. </a:t>
            </a:r>
            <a:r>
              <a:rPr lang="en-US" sz="1600">
                <a:latin typeface="Arial" charset="0"/>
                <a:ea typeface="ＭＳ Ｐゴシック" charset="0"/>
                <a:cs typeface="ＭＳ Ｐゴシック" charset="0"/>
              </a:rPr>
              <a:t>(Physics), Indian Institute of Science, Bangalore, 2003</a:t>
            </a:r>
          </a:p>
          <a:p>
            <a:pPr marL="0" indent="0" eaLnBrk="1" hangingPunct="1"/>
            <a:endParaRPr lang="en-US" sz="2000">
              <a:latin typeface="Arial" charset="0"/>
              <a:ea typeface="ＭＳ Ｐゴシック" charset="0"/>
              <a:cs typeface="ＭＳ Ｐゴシック" charset="0"/>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753" name="Rectangle 3"/>
          <p:cNvSpPr>
            <a:spLocks noGrp="1" noChangeArrowheads="1"/>
          </p:cNvSpPr>
          <p:nvPr>
            <p:ph type="body" idx="1"/>
          </p:nvPr>
        </p:nvSpPr>
        <p:spPr>
          <a:xfrm>
            <a:off x="685800" y="533400"/>
            <a:ext cx="7467600" cy="5638800"/>
          </a:xfrm>
        </p:spPr>
        <p:txBody>
          <a:bodyPr/>
          <a:lstStyle/>
          <a:p>
            <a:pPr marL="0" indent="0" eaLnBrk="1" hangingPunct="1">
              <a:lnSpc>
                <a:spcPct val="90000"/>
              </a:lnSpc>
              <a:buFontTx/>
              <a:buNone/>
            </a:pPr>
            <a:r>
              <a:rPr lang="en-US" sz="2000" u="sng">
                <a:latin typeface="Arial" charset="0"/>
                <a:ea typeface="ＭＳ Ｐゴシック" charset="0"/>
                <a:cs typeface="ＭＳ Ｐゴシック" charset="0"/>
              </a:rPr>
              <a:t>Research Experience for Undergraduate Students</a:t>
            </a:r>
            <a:endParaRPr lang="en-US" sz="1600">
              <a:latin typeface="Arial" charset="0"/>
              <a:ea typeface="ＭＳ Ｐゴシック" charset="0"/>
              <a:cs typeface="ＭＳ Ｐゴシック" charset="0"/>
            </a:endParaRPr>
          </a:p>
          <a:p>
            <a:pPr marL="0" indent="0" eaLnBrk="1" hangingPunct="1">
              <a:lnSpc>
                <a:spcPct val="90000"/>
              </a:lnSpc>
            </a:pPr>
            <a:endParaRPr lang="en-US" sz="1600">
              <a:latin typeface="Arial" charset="0"/>
              <a:ea typeface="ＭＳ Ｐゴシック" charset="0"/>
              <a:cs typeface="ＭＳ Ｐゴシック" charset="0"/>
            </a:endParaRPr>
          </a:p>
          <a:p>
            <a:pPr marL="0" indent="0" eaLnBrk="1" hangingPunct="1">
              <a:lnSpc>
                <a:spcPct val="90000"/>
              </a:lnSpc>
            </a:pPr>
            <a:r>
              <a:rPr lang="en-US" sz="1600">
                <a:latin typeface="Arial" charset="0"/>
                <a:ea typeface="ＭＳ Ｐゴシック" charset="0"/>
                <a:cs typeface="ＭＳ Ｐゴシック" charset="0"/>
              </a:rPr>
              <a:t>Robert Stencel, University of Michigan</a:t>
            </a:r>
          </a:p>
          <a:p>
            <a:pPr marL="0" indent="0" eaLnBrk="1" hangingPunct="1">
              <a:lnSpc>
                <a:spcPct val="90000"/>
              </a:lnSpc>
            </a:pPr>
            <a:r>
              <a:rPr lang="en-US" sz="1600">
                <a:latin typeface="Arial" charset="0"/>
                <a:ea typeface="ＭＳ Ｐゴシック" charset="0"/>
                <a:cs typeface="ＭＳ Ｐゴシック" charset="0"/>
              </a:rPr>
              <a:t>Marc Allen, University of Michigan</a:t>
            </a:r>
          </a:p>
          <a:p>
            <a:pPr marL="0" indent="0" eaLnBrk="1" hangingPunct="1">
              <a:lnSpc>
                <a:spcPct val="90000"/>
              </a:lnSpc>
            </a:pPr>
            <a:r>
              <a:rPr lang="en-US" sz="1600">
                <a:latin typeface="Arial" charset="0"/>
                <a:ea typeface="ＭＳ Ｐゴシック" charset="0"/>
                <a:cs typeface="ＭＳ Ｐゴシック" charset="0"/>
              </a:rPr>
              <a:t>James Rhoads, Harvard University</a:t>
            </a:r>
          </a:p>
          <a:p>
            <a:pPr marL="0" indent="0" eaLnBrk="1" hangingPunct="1">
              <a:lnSpc>
                <a:spcPct val="90000"/>
              </a:lnSpc>
            </a:pPr>
            <a:r>
              <a:rPr lang="en-US" sz="1600">
                <a:latin typeface="Arial" charset="0"/>
                <a:ea typeface="ＭＳ Ｐゴシック" charset="0"/>
                <a:cs typeface="ＭＳ Ｐゴシック" charset="0"/>
              </a:rPr>
              <a:t>Keith Lambkin, University College Dublin</a:t>
            </a:r>
          </a:p>
          <a:p>
            <a:pPr marL="0" indent="0" eaLnBrk="1" hangingPunct="1">
              <a:lnSpc>
                <a:spcPct val="90000"/>
              </a:lnSpc>
            </a:pPr>
            <a:r>
              <a:rPr lang="en-US" sz="1600">
                <a:latin typeface="Arial" charset="0"/>
                <a:ea typeface="ＭＳ Ｐゴシック" charset="0"/>
                <a:cs typeface="ＭＳ Ｐゴシック" charset="0"/>
              </a:rPr>
              <a:t>Tanya Freeman, Union College</a:t>
            </a:r>
          </a:p>
          <a:p>
            <a:pPr marL="0" indent="0" eaLnBrk="1" hangingPunct="1">
              <a:lnSpc>
                <a:spcPct val="90000"/>
              </a:lnSpc>
            </a:pPr>
            <a:r>
              <a:rPr lang="en-US" sz="1600">
                <a:latin typeface="Arial" charset="0"/>
                <a:ea typeface="ＭＳ Ｐゴシック" charset="0"/>
                <a:cs typeface="ＭＳ Ｐゴシック" charset="0"/>
              </a:rPr>
              <a:t>Ji Son, University of California, Los Angeles</a:t>
            </a:r>
          </a:p>
          <a:p>
            <a:pPr marL="0" indent="0" eaLnBrk="1" hangingPunct="1">
              <a:lnSpc>
                <a:spcPct val="90000"/>
              </a:lnSpc>
            </a:pPr>
            <a:r>
              <a:rPr lang="en-US" sz="1600">
                <a:latin typeface="Arial" charset="0"/>
                <a:ea typeface="ＭＳ Ｐゴシック" charset="0"/>
                <a:cs typeface="ＭＳ Ｐゴシック" charset="0"/>
              </a:rPr>
              <a:t>Crystal Fordyce, Clemson University</a:t>
            </a:r>
          </a:p>
          <a:p>
            <a:pPr marL="0" indent="0" eaLnBrk="1" hangingPunct="1">
              <a:lnSpc>
                <a:spcPct val="90000"/>
              </a:lnSpc>
            </a:pPr>
            <a:r>
              <a:rPr lang="en-US" sz="1600">
                <a:latin typeface="Arial" charset="0"/>
                <a:ea typeface="ＭＳ Ｐゴシック" charset="0"/>
                <a:cs typeface="ＭＳ Ｐゴシック" charset="0"/>
              </a:rPr>
              <a:t>Emily McLinden, University of Chicago</a:t>
            </a:r>
          </a:p>
          <a:p>
            <a:pPr marL="0" indent="0" eaLnBrk="1" hangingPunct="1">
              <a:lnSpc>
                <a:spcPct val="90000"/>
              </a:lnSpc>
            </a:pPr>
            <a:r>
              <a:rPr lang="en-US" sz="1600">
                <a:latin typeface="Arial" charset="0"/>
                <a:ea typeface="ＭＳ Ｐゴシック" charset="0"/>
                <a:cs typeface="ＭＳ Ｐゴシック" charset="0"/>
              </a:rPr>
              <a:t>Scott Waitukaitis, University of Chicago</a:t>
            </a:r>
          </a:p>
          <a:p>
            <a:pPr marL="0" indent="0" eaLnBrk="1" hangingPunct="1">
              <a:lnSpc>
                <a:spcPct val="90000"/>
              </a:lnSpc>
            </a:pPr>
            <a:r>
              <a:rPr lang="en-US" sz="1600">
                <a:latin typeface="Arial" charset="0"/>
                <a:ea typeface="ＭＳ Ｐゴシック" charset="0"/>
                <a:cs typeface="ＭＳ Ｐゴシック" charset="0"/>
              </a:rPr>
              <a:t>Michael Hahn, Cornell University</a:t>
            </a:r>
          </a:p>
          <a:p>
            <a:pPr marL="0" indent="0" eaLnBrk="1" hangingPunct="1">
              <a:lnSpc>
                <a:spcPct val="90000"/>
              </a:lnSpc>
            </a:pPr>
            <a:r>
              <a:rPr lang="en-US" sz="1600">
                <a:latin typeface="Arial" charset="0"/>
                <a:ea typeface="ＭＳ Ｐゴシック" charset="0"/>
                <a:cs typeface="ＭＳ Ｐゴシック" charset="0"/>
              </a:rPr>
              <a:t>Stacy Gaard, University of Indiana</a:t>
            </a:r>
          </a:p>
          <a:p>
            <a:pPr marL="0" indent="0" eaLnBrk="1" hangingPunct="1">
              <a:lnSpc>
                <a:spcPct val="90000"/>
              </a:lnSpc>
            </a:pPr>
            <a:r>
              <a:rPr lang="en-US" sz="1600">
                <a:latin typeface="Arial" charset="0"/>
                <a:ea typeface="ＭＳ Ｐゴシック" charset="0"/>
                <a:cs typeface="ＭＳ Ｐゴシック" charset="0"/>
              </a:rPr>
              <a:t>Alexander Russell, University of St Andrews</a:t>
            </a:r>
          </a:p>
          <a:p>
            <a:pPr marL="0" indent="0" eaLnBrk="1" hangingPunct="1">
              <a:lnSpc>
                <a:spcPct val="90000"/>
              </a:lnSpc>
            </a:pPr>
            <a:r>
              <a:rPr lang="en-US" sz="1600">
                <a:latin typeface="Arial" charset="0"/>
                <a:ea typeface="ＭＳ Ｐゴシック" charset="0"/>
                <a:cs typeface="ＭＳ Ｐゴシック" charset="0"/>
              </a:rPr>
              <a:t>Thomas Schad, University of Notre Dame</a:t>
            </a:r>
          </a:p>
          <a:p>
            <a:pPr marL="0" indent="0" eaLnBrk="1" hangingPunct="1">
              <a:lnSpc>
                <a:spcPct val="90000"/>
              </a:lnSpc>
            </a:pPr>
            <a:r>
              <a:rPr lang="en-US" sz="1600">
                <a:latin typeface="Arial" charset="0"/>
                <a:ea typeface="ＭＳ Ｐゴシック" charset="0"/>
                <a:cs typeface="ＭＳ Ｐゴシック" charset="0"/>
              </a:rPr>
              <a:t>Christopher Lowder, Georgia Institute of Technology</a:t>
            </a:r>
          </a:p>
          <a:p>
            <a:pPr marL="0" indent="0" eaLnBrk="1" hangingPunct="1">
              <a:lnSpc>
                <a:spcPct val="90000"/>
              </a:lnSpc>
            </a:pPr>
            <a:r>
              <a:rPr lang="en-US" sz="1600">
                <a:latin typeface="Arial" charset="0"/>
                <a:ea typeface="ＭＳ Ｐゴシック" charset="0"/>
                <a:cs typeface="ＭＳ Ｐゴシック" charset="0"/>
              </a:rPr>
              <a:t>Meghan Cassidy, University of Maryland</a:t>
            </a:r>
          </a:p>
          <a:p>
            <a:pPr marL="0" indent="0" eaLnBrk="1" hangingPunct="1">
              <a:lnSpc>
                <a:spcPct val="90000"/>
              </a:lnSpc>
            </a:pPr>
            <a:r>
              <a:rPr lang="en-US" sz="1600">
                <a:latin typeface="Arial" charset="0"/>
                <a:ea typeface="ＭＳ Ｐゴシック" charset="0"/>
                <a:cs typeface="ＭＳ Ｐゴシック" charset="0"/>
              </a:rPr>
              <a:t>William Simpson, University of St. Andrews</a:t>
            </a:r>
          </a:p>
          <a:p>
            <a:pPr marL="0" indent="0" eaLnBrk="1" hangingPunct="1">
              <a:lnSpc>
                <a:spcPct val="90000"/>
              </a:lnSpc>
              <a:buFontTx/>
              <a:buNone/>
            </a:pPr>
            <a:endParaRPr lang="en-US" sz="1600">
              <a:latin typeface="Arial" charset="0"/>
              <a:ea typeface="ＭＳ Ｐゴシック" charset="0"/>
              <a:cs typeface="ＭＳ Ｐゴシック" charset="0"/>
            </a:endParaRPr>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6" name="SDO_11158_hmi_aia_context_Brown.mpg" descr="Internal HD:Users:canfield:Documents:Hale talk:Graphics:SDO_11158_hmi_aia_context_Brown.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403225" y="176213"/>
            <a:ext cx="99568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7" name="SDO_11158_hmi_aia_context_Brown.mov" descr="/Users/dick/Desktop/Hale talk/Graphics/SDO_11158_hmi_aia_context_Brown.mov">
            <a:hlinkClick r:id="" action="ppaction://ole?verb=0"/>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152400" y="381000"/>
            <a:ext cx="8763000" cy="572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1030"/>
          <p:cNvSpPr txBox="1">
            <a:spLocks noChangeArrowheads="1"/>
          </p:cNvSpPr>
          <p:nvPr/>
        </p:nvSpPr>
        <p:spPr bwMode="auto">
          <a:xfrm>
            <a:off x="1219200" y="6172200"/>
            <a:ext cx="7618413"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Data courtesy SDO Atmospheric Imaging Assembly &amp; Helioseismic &amp; Magnetic Imager</a:t>
            </a:r>
          </a:p>
          <a:p>
            <a:r>
              <a:rPr lang="en-US" sz="1400"/>
              <a:t>Video of AR 11158 and its context courtesy of Daniel Brown, University of Central Lancashire</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3107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1076"/>
                                        </p:tgtEl>
                                      </p:cBhvr>
                                    </p:cmd>
                                  </p:childTnLst>
                                </p:cTn>
                              </p:par>
                            </p:childTnLst>
                          </p:cTn>
                        </p:par>
                      </p:childTnLst>
                    </p:cTn>
                  </p:par>
                </p:childTnLst>
              </p:cTn>
              <p:nextCondLst>
                <p:cond evt="onClick" delay="0">
                  <p:tgtEl>
                    <p:spTgt spid="131076"/>
                  </p:tgtEl>
                </p:cond>
              </p:nextCondLst>
            </p:seq>
            <p:video>
              <p:cMediaNode>
                <p:cTn id="7" fill="hold" display="0">
                  <p:stCondLst>
                    <p:cond delay="indefinite"/>
                  </p:stCondLst>
                  <p:endCondLst>
                    <p:cond evt="onNext" delay="0">
                      <p:tgtEl>
                        <p:sldTgt/>
                      </p:tgtEl>
                    </p:cond>
                    <p:cond evt="onPrev" delay="0">
                      <p:tgtEl>
                        <p:sldTgt/>
                      </p:tgtEl>
                    </p:cond>
                  </p:endCondLst>
                </p:cTn>
                <p:tgtEl>
                  <p:spTgt spid="131076"/>
                </p:tgtEl>
              </p:cMediaNode>
            </p:video>
            <p:seq concurrent="1" nextAc="seek">
              <p:cTn id="8" restart="whenNotActive" fill="hold" evtFilter="cancelBubble" nodeType="interactiveSeq">
                <p:stCondLst>
                  <p:cond evt="onClick" delay="0">
                    <p:tgtEl>
                      <p:spTgt spid="13107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31077"/>
                                        </p:tgtEl>
                                      </p:cBhvr>
                                    </p:cmd>
                                  </p:childTnLst>
                                </p:cTn>
                              </p:par>
                            </p:childTnLst>
                          </p:cTn>
                        </p:par>
                      </p:childTnLst>
                    </p:cTn>
                  </p:par>
                </p:childTnLst>
              </p:cTn>
              <p:nextCondLst>
                <p:cond evt="onClick" delay="0">
                  <p:tgtEl>
                    <p:spTgt spid="131077"/>
                  </p:tgtEl>
                </p:cond>
              </p:nextCondLst>
            </p:seq>
            <p:video>
              <p:cMediaNode>
                <p:cTn id="13" fill="hold" display="0">
                  <p:stCondLst>
                    <p:cond delay="indefinite"/>
                  </p:stCondLst>
                  <p:endCondLst>
                    <p:cond evt="onNext" delay="0">
                      <p:tgtEl>
                        <p:sldTgt/>
                      </p:tgtEl>
                    </p:cond>
                    <p:cond evt="onPrev" delay="0">
                      <p:tgtEl>
                        <p:sldTgt/>
                      </p:tgtEl>
                    </p:cond>
                  </p:endCondLst>
                </p:cTn>
                <p:tgtEl>
                  <p:spTgt spid="131077"/>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ChangeArrowheads="1"/>
          </p:cNvSpPr>
          <p:nvPr>
            <p:ph type="title"/>
          </p:nvPr>
        </p:nvSpPr>
        <p:spPr>
          <a:xfrm>
            <a:off x="685800" y="76200"/>
            <a:ext cx="7772400" cy="1143000"/>
          </a:xfrm>
        </p:spPr>
        <p:txBody>
          <a:bodyPr/>
          <a:lstStyle/>
          <a:p>
            <a:r>
              <a:rPr lang="en-US">
                <a:latin typeface="Arial" charset="0"/>
                <a:ea typeface="ＭＳ Ｐゴシック" charset="0"/>
                <a:cs typeface="ＭＳ Ｐゴシック" charset="0"/>
              </a:rPr>
              <a:t>Finis</a:t>
            </a:r>
          </a:p>
        </p:txBody>
      </p:sp>
      <p:pic>
        <p:nvPicPr>
          <p:cNvPr id="76802" name="Picture 3" descr="H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219200"/>
            <a:ext cx="4876800" cy="460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extBox 4"/>
          <p:cNvSpPr txBox="1">
            <a:spLocks noChangeArrowheads="1"/>
          </p:cNvSpPr>
          <p:nvPr/>
        </p:nvSpPr>
        <p:spPr bwMode="auto">
          <a:xfrm>
            <a:off x="3124200" y="5867400"/>
            <a:ext cx="4146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Journey to Palomar, Todd &amp; Robin Mason</a:t>
            </a:r>
            <a:endParaRPr lang="en-US" b="1"/>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685800" y="0"/>
            <a:ext cx="7772400" cy="1371600"/>
          </a:xfrm>
        </p:spPr>
        <p:txBody>
          <a:bodyPr/>
          <a:lstStyle/>
          <a:p>
            <a:pPr eaLnBrk="1" hangingPunct="1"/>
            <a:r>
              <a:rPr lang="en-US">
                <a:latin typeface="Arial" charset="0"/>
                <a:ea typeface="ＭＳ Ｐゴシック" charset="0"/>
                <a:cs typeface="ＭＳ Ｐゴシック" charset="0"/>
              </a:rPr>
              <a:t>Babcock</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Dynamo Model</a:t>
            </a:r>
            <a:endParaRPr lang="en-US">
              <a:latin typeface="Arial" charset="0"/>
              <a:ea typeface="ＭＳ Ｐゴシック" charset="0"/>
              <a:cs typeface="ＭＳ Ｐゴシック" charset="0"/>
            </a:endParaRPr>
          </a:p>
        </p:txBody>
      </p:sp>
      <p:sp>
        <p:nvSpPr>
          <p:cNvPr id="25602" name="Rectangle 3"/>
          <p:cNvSpPr>
            <a:spLocks noGrp="1" noChangeArrowheads="1"/>
          </p:cNvSpPr>
          <p:nvPr>
            <p:ph type="body" sz="half" idx="1"/>
          </p:nvPr>
        </p:nvSpPr>
        <p:spPr>
          <a:xfrm>
            <a:off x="5410200" y="1371600"/>
            <a:ext cx="3200400" cy="2362200"/>
          </a:xfrm>
        </p:spPr>
        <p:txBody>
          <a:bodyPr/>
          <a:lstStyle/>
          <a:p>
            <a:pPr eaLnBrk="1" hangingPunct="1">
              <a:lnSpc>
                <a:spcPct val="90000"/>
              </a:lnSpc>
              <a:buFontTx/>
              <a:buNone/>
            </a:pPr>
            <a:r>
              <a:rPr lang="en-US" sz="2000">
                <a:latin typeface="Arial" charset="0"/>
                <a:ea typeface="ＭＳ Ｐゴシック" charset="0"/>
                <a:cs typeface="ＭＳ Ｐゴシック" charset="0"/>
              </a:rPr>
              <a:t>Key features:</a:t>
            </a:r>
          </a:p>
          <a:p>
            <a:pPr eaLnBrk="1" hangingPunct="1">
              <a:lnSpc>
                <a:spcPct val="90000"/>
              </a:lnSpc>
            </a:pPr>
            <a:r>
              <a:rPr lang="en-US" sz="2000">
                <a:latin typeface="Arial" charset="0"/>
                <a:ea typeface="ＭＳ Ｐゴシック" charset="0"/>
                <a:cs typeface="ＭＳ Ｐゴシック" charset="0"/>
              </a:rPr>
              <a:t>Primordial field</a:t>
            </a:r>
          </a:p>
          <a:p>
            <a:pPr eaLnBrk="1" hangingPunct="1">
              <a:lnSpc>
                <a:spcPct val="90000"/>
              </a:lnSpc>
            </a:pPr>
            <a:r>
              <a:rPr lang="en-US" sz="2000">
                <a:latin typeface="Arial" charset="0"/>
                <a:ea typeface="ＭＳ Ｐゴシック" charset="0"/>
                <a:cs typeface="ＭＳ Ｐゴシック" charset="0"/>
              </a:rPr>
              <a:t>Differential rotation in SCZ, not core</a:t>
            </a:r>
          </a:p>
          <a:p>
            <a:pPr eaLnBrk="1" hangingPunct="1">
              <a:lnSpc>
                <a:spcPct val="90000"/>
              </a:lnSpc>
            </a:pPr>
            <a:r>
              <a:rPr lang="en-US" sz="2000">
                <a:latin typeface="Arial" charset="0"/>
                <a:ea typeface="ＭＳ Ｐゴシック" charset="0"/>
                <a:cs typeface="ＭＳ Ｐゴシック" charset="0"/>
              </a:rPr>
              <a:t>Buoyancy –› Ω loops</a:t>
            </a:r>
          </a:p>
          <a:p>
            <a:pPr eaLnBrk="1" hangingPunct="1">
              <a:lnSpc>
                <a:spcPct val="90000"/>
              </a:lnSpc>
            </a:pPr>
            <a:r>
              <a:rPr lang="en-US" sz="2000">
                <a:latin typeface="Arial" charset="0"/>
                <a:ea typeface="ＭＳ Ｐゴシック" charset="0"/>
                <a:cs typeface="ＭＳ Ｐゴシック" charset="0"/>
              </a:rPr>
              <a:t>Ω loops –› sunspots, Active regions</a:t>
            </a:r>
          </a:p>
        </p:txBody>
      </p:sp>
      <p:pic>
        <p:nvPicPr>
          <p:cNvPr id="25603" name="Picture 6" descr="Babcock_Stage_1"/>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33400" y="1408113"/>
            <a:ext cx="4343400" cy="2325687"/>
          </a:xfrm>
        </p:spPr>
      </p:pic>
      <p:pic>
        <p:nvPicPr>
          <p:cNvPr id="25604" name="Picture 8" descr="Babcock_Stage_3"/>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2895600" y="4191000"/>
            <a:ext cx="1962150" cy="2057400"/>
          </a:xfrm>
        </p:spPr>
      </p:pic>
      <p:pic>
        <p:nvPicPr>
          <p:cNvPr id="25605" name="Picture 10" descr="Babcock_Stage_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191000"/>
            <a:ext cx="20208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6" name="Text Box 13"/>
          <p:cNvSpPr txBox="1">
            <a:spLocks noChangeArrowheads="1"/>
          </p:cNvSpPr>
          <p:nvPr/>
        </p:nvSpPr>
        <p:spPr bwMode="auto">
          <a:xfrm>
            <a:off x="2743200" y="6400800"/>
            <a:ext cx="21113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H W Babcock, ApJ 1981</a:t>
            </a:r>
            <a:endParaRPr lang="en-US" sz="1400" b="1"/>
          </a:p>
        </p:txBody>
      </p:sp>
      <p:pic>
        <p:nvPicPr>
          <p:cNvPr id="12302" name="loops.MOV" descr="/Users/dick/Desktop/Hale talk/Graphics/loops.MOV">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rcRect/>
          <a:stretch>
            <a:fillRect/>
          </a:stretch>
        </p:blipFill>
        <p:spPr bwMode="auto">
          <a:xfrm>
            <a:off x="5410200" y="4038600"/>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1230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2302"/>
                                        </p:tgtEl>
                                      </p:cBhvr>
                                    </p:cmd>
                                  </p:childTnLst>
                                </p:cTn>
                              </p:par>
                            </p:childTnLst>
                          </p:cTn>
                        </p:par>
                      </p:childTnLst>
                    </p:cTn>
                  </p:par>
                </p:childTnLst>
              </p:cTn>
              <p:nextCondLst>
                <p:cond evt="onClick" delay="0">
                  <p:tgtEl>
                    <p:spTgt spid="12302"/>
                  </p:tgtEl>
                </p:cond>
              </p:nextCondLst>
            </p:seq>
            <p:video>
              <p:cMediaNode>
                <p:cTn id="7" fill="hold" display="0">
                  <p:stCondLst>
                    <p:cond delay="indefinite"/>
                  </p:stCondLst>
                  <p:endCondLst>
                    <p:cond evt="onNext" delay="0">
                      <p:tgtEl>
                        <p:sldTgt/>
                      </p:tgtEl>
                    </p:cond>
                    <p:cond evt="onPrev" delay="0">
                      <p:tgtEl>
                        <p:sldTgt/>
                      </p:tgtEl>
                    </p:cond>
                  </p:endCondLst>
                </p:cTn>
                <p:tgtEl>
                  <p:spTgt spid="1230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027"/>
          <p:cNvSpPr>
            <a:spLocks noGrp="1" noChangeArrowheads="1"/>
          </p:cNvSpPr>
          <p:nvPr>
            <p:ph type="body" sz="half" idx="1"/>
          </p:nvPr>
        </p:nvSpPr>
        <p:spPr>
          <a:xfrm>
            <a:off x="4724400" y="6096000"/>
            <a:ext cx="3962400" cy="457200"/>
          </a:xfrm>
        </p:spPr>
        <p:txBody>
          <a:bodyPr/>
          <a:lstStyle/>
          <a:p>
            <a:pPr eaLnBrk="1" hangingPunct="1">
              <a:lnSpc>
                <a:spcPct val="90000"/>
              </a:lnSpc>
              <a:buFontTx/>
              <a:buNone/>
            </a:pPr>
            <a:r>
              <a:rPr lang="en-US" sz="1400">
                <a:latin typeface="Arial" charset="0"/>
                <a:ea typeface="ＭＳ Ｐゴシック" charset="0"/>
                <a:cs typeface="ＭＳ Ｐゴシック" charset="0"/>
              </a:rPr>
              <a:t>SDO Helioseismic &amp; Magnetic Imager (HMI)</a:t>
            </a:r>
          </a:p>
          <a:p>
            <a:pPr eaLnBrk="1" hangingPunct="1">
              <a:lnSpc>
                <a:spcPct val="90000"/>
              </a:lnSpc>
              <a:buFontTx/>
              <a:buNone/>
            </a:pPr>
            <a:r>
              <a:rPr lang="en-US" sz="1400">
                <a:latin typeface="Arial" charset="0"/>
                <a:ea typeface="ＭＳ Ｐゴシック" charset="0"/>
                <a:cs typeface="ＭＳ Ｐゴシック" charset="0"/>
              </a:rPr>
              <a:t>NOAA AR11158 video courtesy Lucas Tarr</a:t>
            </a:r>
            <a:endParaRPr lang="en-US" sz="2400">
              <a:latin typeface="Arial" charset="0"/>
              <a:ea typeface="ＭＳ Ｐゴシック" charset="0"/>
              <a:cs typeface="ＭＳ Ｐゴシック" charset="0"/>
            </a:endParaRPr>
          </a:p>
        </p:txBody>
      </p:sp>
      <p:pic>
        <p:nvPicPr>
          <p:cNvPr id="54280" name="SDO_11158_mg_raw_Tarr.mov" descr="/Users/dick/Desktop/Hale talk/Graphics/SDO_11158_mg_raw_Tarr.mov"/>
          <p:cNvPicPr>
            <a:picLocks noChangeAspect="1" noChangeArrowheads="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0" y="134938"/>
            <a:ext cx="9144000" cy="589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428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4280"/>
                                        </p:tgtEl>
                                      </p:cBhvr>
                                    </p:cmd>
                                  </p:childTnLst>
                                </p:cTn>
                              </p:par>
                            </p:childTnLst>
                          </p:cTn>
                        </p:par>
                      </p:childTnLst>
                    </p:cTn>
                  </p:par>
                </p:childTnLst>
              </p:cTn>
              <p:nextCondLst>
                <p:cond evt="onClick" delay="0">
                  <p:tgtEl>
                    <p:spTgt spid="54280"/>
                  </p:tgtEl>
                </p:cond>
              </p:nextCondLst>
            </p:seq>
            <p:video>
              <p:cMediaNode>
                <p:cTn id="7" fill="hold" display="0">
                  <p:stCondLst>
                    <p:cond delay="indefinite"/>
                  </p:stCondLst>
                </p:cTn>
                <p:tgtEl>
                  <p:spTgt spid="5428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ＭＳ Ｐゴシック" charset="0"/>
                <a:cs typeface="ＭＳ Ｐゴシック" charset="0"/>
              </a:rPr>
              <a:t>Inferring Subsurface Structure</a:t>
            </a:r>
          </a:p>
        </p:txBody>
      </p:sp>
      <p:sp>
        <p:nvSpPr>
          <p:cNvPr id="29698" name="Rectangle 3"/>
          <p:cNvSpPr>
            <a:spLocks noGrp="1" noChangeArrowheads="1"/>
          </p:cNvSpPr>
          <p:nvPr>
            <p:ph type="body" sz="half" idx="1"/>
          </p:nvPr>
        </p:nvSpPr>
        <p:spPr>
          <a:xfrm>
            <a:off x="381000" y="1676400"/>
            <a:ext cx="3124200" cy="4114800"/>
          </a:xfrm>
          <a:noFill/>
        </p:spPr>
        <p:txBody>
          <a:bodyPr/>
          <a:lstStyle/>
          <a:p>
            <a:pPr eaLnBrk="1" hangingPunct="1"/>
            <a:r>
              <a:rPr lang="en-US" sz="2400">
                <a:latin typeface="Arial" charset="0"/>
                <a:ea typeface="ＭＳ Ｐゴシック" charset="0"/>
                <a:cs typeface="ＭＳ Ｐゴシック" charset="0"/>
              </a:rPr>
              <a:t>Stack 800 HMI magnetograms</a:t>
            </a:r>
          </a:p>
          <a:p>
            <a:pPr eaLnBrk="1" hangingPunct="1"/>
            <a:r>
              <a:rPr lang="en-US" sz="2400">
                <a:latin typeface="Arial" charset="0"/>
                <a:ea typeface="ＭＳ Ｐゴシック" charset="0"/>
                <a:cs typeface="ＭＳ Ｐゴシック" charset="0"/>
              </a:rPr>
              <a:t>1 mtgm every 7.5 min for 100 hours)</a:t>
            </a:r>
          </a:p>
          <a:p>
            <a:pPr eaLnBrk="1" hangingPunct="1"/>
            <a:r>
              <a:rPr lang="en-US" sz="2400">
                <a:latin typeface="Arial" charset="0"/>
                <a:ea typeface="ＭＳ Ｐゴシック" charset="0"/>
                <a:cs typeface="ＭＳ Ｐゴシック" charset="0"/>
              </a:rPr>
              <a:t>Red / blue: negative / positive polarity</a:t>
            </a:r>
          </a:p>
          <a:p>
            <a:pPr eaLnBrk="1" hangingPunct="1"/>
            <a:r>
              <a:rPr lang="en-US" sz="2400">
                <a:latin typeface="Arial" charset="0"/>
                <a:ea typeface="ＭＳ Ｐゴシック" charset="0"/>
                <a:cs typeface="ＭＳ Ｐゴシック" charset="0"/>
              </a:rPr>
              <a:t>Assume structure is rigid, rises with constant velocity</a:t>
            </a:r>
          </a:p>
        </p:txBody>
      </p:sp>
      <p:pic>
        <p:nvPicPr>
          <p:cNvPr id="29699" name="Picture 5" descr="Chintzoglou_3DSubsurface">
            <a:hlinkClick r:id="" action="ppaction://hlinkshowjump?jump=nextslide"/>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3733800" y="1524000"/>
            <a:ext cx="4724400" cy="4465638"/>
          </a:xfrm>
        </p:spPr>
      </p:pic>
      <p:sp>
        <p:nvSpPr>
          <p:cNvPr id="29700" name="Text Box 6"/>
          <p:cNvSpPr txBox="1">
            <a:spLocks noChangeArrowheads="1"/>
          </p:cNvSpPr>
          <p:nvPr/>
        </p:nvSpPr>
        <p:spPr bwMode="auto">
          <a:xfrm>
            <a:off x="6019800" y="6096000"/>
            <a:ext cx="24463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Helvetica" charset="0"/>
              </a:rPr>
              <a:t>Chintzoglou and Zhang ApJ 2013</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6"/>
          <p:cNvSpPr txBox="1">
            <a:spLocks noChangeArrowheads="1"/>
          </p:cNvSpPr>
          <p:nvPr/>
        </p:nvSpPr>
        <p:spPr bwMode="auto">
          <a:xfrm>
            <a:off x="5699125" y="5638800"/>
            <a:ext cx="2446338"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a:latin typeface="Helvetica" charset="0"/>
              </a:rPr>
              <a:t>Chintzoglou and Zhang ApJ 2013</a:t>
            </a:r>
          </a:p>
        </p:txBody>
      </p:sp>
      <p:pic>
        <p:nvPicPr>
          <p:cNvPr id="2" name="Chintzoglou_3DSubsurface_video_b.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69804" y="-990600"/>
            <a:ext cx="14054138" cy="8610599"/>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685800" y="0"/>
            <a:ext cx="7772400" cy="1143000"/>
          </a:xfrm>
        </p:spPr>
        <p:txBody>
          <a:bodyPr/>
          <a:lstStyle/>
          <a:p>
            <a:pPr eaLnBrk="1" hangingPunct="1"/>
            <a:r>
              <a:rPr lang="en-US">
                <a:latin typeface="Arial" charset="0"/>
                <a:ea typeface="ＭＳ Ｐゴシック" charset="0"/>
                <a:cs typeface="ＭＳ Ｐゴシック" charset="0"/>
              </a:rPr>
              <a:t>Hale</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s </a:t>
            </a:r>
            <a:r>
              <a:rPr lang="ja-JP" altLang="en-US">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Vortices (1908)</a:t>
            </a:r>
            <a:r>
              <a:rPr lang="ja-JP" altLang="en-US">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
        <p:nvSpPr>
          <p:cNvPr id="33794" name="Rectangle 3"/>
          <p:cNvSpPr>
            <a:spLocks noGrp="1" noChangeArrowheads="1"/>
          </p:cNvSpPr>
          <p:nvPr>
            <p:ph type="body" sz="half" idx="1"/>
          </p:nvPr>
        </p:nvSpPr>
        <p:spPr>
          <a:xfrm>
            <a:off x="5943600" y="990600"/>
            <a:ext cx="2819400" cy="3581400"/>
          </a:xfrm>
        </p:spPr>
        <p:txBody>
          <a:bodyPr/>
          <a:lstStyle/>
          <a:p>
            <a:pPr eaLnBrk="1" hangingPunct="1">
              <a:buFontTx/>
              <a:buNone/>
            </a:pPr>
            <a:endParaRPr lang="en-US" sz="1800" dirty="0">
              <a:latin typeface="Arial" charset="0"/>
              <a:ea typeface="ＭＳ Ｐゴシック" charset="0"/>
              <a:cs typeface="ＭＳ Ｐゴシック" charset="0"/>
            </a:endParaRPr>
          </a:p>
          <a:p>
            <a:pPr eaLnBrk="1" hangingPunct="1"/>
            <a:r>
              <a:rPr lang="en-US" sz="1800" dirty="0">
                <a:latin typeface="Arial" charset="0"/>
                <a:ea typeface="ＭＳ Ｐゴシック" charset="0"/>
                <a:cs typeface="ＭＳ Ｐゴシック" charset="0"/>
              </a:rPr>
              <a:t>Vortex direction depends on </a:t>
            </a:r>
            <a:r>
              <a:rPr lang="en-US" sz="1800" dirty="0" smtClean="0">
                <a:latin typeface="Arial" charset="0"/>
                <a:ea typeface="ＭＳ Ｐゴシック" charset="0"/>
                <a:cs typeface="ＭＳ Ｐゴシック" charset="0"/>
              </a:rPr>
              <a:t>hemisphere</a:t>
            </a:r>
            <a:endParaRPr lang="en-US" sz="1800" dirty="0">
              <a:latin typeface="Arial" charset="0"/>
              <a:ea typeface="ＭＳ Ｐゴシック" charset="0"/>
              <a:cs typeface="ＭＳ Ｐゴシック" charset="0"/>
            </a:endParaRPr>
          </a:p>
          <a:p>
            <a:pPr eaLnBrk="1" hangingPunct="1"/>
            <a:r>
              <a:rPr lang="en-US" sz="1800" dirty="0" smtClean="0">
                <a:latin typeface="Arial" charset="0"/>
                <a:ea typeface="ＭＳ Ｐゴシック" charset="0"/>
                <a:cs typeface="ＭＳ Ｐゴシック" charset="0"/>
              </a:rPr>
              <a:t>Vortex direction does not depend on cycle</a:t>
            </a:r>
            <a:endParaRPr lang="en-US" sz="1800" dirty="0">
              <a:latin typeface="Arial" charset="0"/>
              <a:ea typeface="ＭＳ Ｐゴシック" charset="0"/>
              <a:cs typeface="ＭＳ Ｐゴシック" charset="0"/>
            </a:endParaRPr>
          </a:p>
          <a:p>
            <a:pPr eaLnBrk="1" hangingPunct="1"/>
            <a:r>
              <a:rPr lang="en-US" sz="1800" dirty="0" smtClean="0">
                <a:latin typeface="Arial" charset="0"/>
                <a:ea typeface="ＭＳ Ｐゴシック" charset="0"/>
                <a:cs typeface="ＭＳ Ｐゴシック" charset="0"/>
              </a:rPr>
              <a:t>Hale used </a:t>
            </a:r>
            <a:r>
              <a:rPr lang="en-US" sz="1800" dirty="0">
                <a:latin typeface="Arial" charset="0"/>
                <a:ea typeface="ＭＳ Ｐゴシック" charset="0"/>
                <a:cs typeface="ＭＳ Ｐゴシック" charset="0"/>
              </a:rPr>
              <a:t>H</a:t>
            </a:r>
            <a:r>
              <a:rPr lang="en-US" sz="1800" dirty="0">
                <a:latin typeface="Arial" charset="0"/>
                <a:ea typeface="ＭＳ Ｐゴシック" charset="0"/>
                <a:cs typeface="ＭＳ Ｐゴシック" charset="0"/>
                <a:sym typeface="Symbol" charset="0"/>
              </a:rPr>
              <a:t>, </a:t>
            </a:r>
            <a:r>
              <a:rPr lang="en-US" sz="1800" dirty="0" smtClean="0">
                <a:latin typeface="Arial" charset="0"/>
                <a:ea typeface="ＭＳ Ｐゴシック" charset="0"/>
                <a:cs typeface="ＭＳ Ｐゴシック" charset="0"/>
                <a:sym typeface="Symbol" charset="0"/>
              </a:rPr>
              <a:t>so he saw the magnetically dominated solar </a:t>
            </a:r>
            <a:r>
              <a:rPr lang="en-US" sz="1800" dirty="0">
                <a:latin typeface="Arial" charset="0"/>
                <a:ea typeface="ＭＳ Ｐゴシック" charset="0"/>
                <a:cs typeface="ＭＳ Ｐゴシック" charset="0"/>
                <a:sym typeface="Symbol" charset="0"/>
              </a:rPr>
              <a:t>chromosphere, where   </a:t>
            </a:r>
            <a:r>
              <a:rPr lang="en-US" sz="1800" dirty="0" err="1">
                <a:latin typeface="Arial" charset="0"/>
                <a:ea typeface="ＭＳ Ｐゴシック" charset="0"/>
                <a:cs typeface="ＭＳ Ｐゴシック" charset="0"/>
                <a:sym typeface="Symbol" charset="0"/>
              </a:rPr>
              <a:t>p</a:t>
            </a:r>
            <a:r>
              <a:rPr lang="en-US" sz="1800" baseline="-25000" dirty="0" err="1">
                <a:latin typeface="Arial" charset="0"/>
                <a:ea typeface="ＭＳ Ｐゴシック" charset="0"/>
                <a:cs typeface="ＭＳ Ｐゴシック" charset="0"/>
              </a:rPr>
              <a:t>g</a:t>
            </a:r>
            <a:r>
              <a:rPr lang="en-US" sz="1800" dirty="0">
                <a:latin typeface="Arial" charset="0"/>
                <a:ea typeface="ＭＳ Ｐゴシック" charset="0"/>
                <a:cs typeface="ＭＳ Ｐゴシック" charset="0"/>
                <a:sym typeface="Symbol" charset="0"/>
              </a:rPr>
              <a:t>/</a:t>
            </a:r>
            <a:r>
              <a:rPr lang="en-US" sz="1800" dirty="0" err="1">
                <a:latin typeface="Arial" charset="0"/>
                <a:ea typeface="ＭＳ Ｐゴシック" charset="0"/>
                <a:cs typeface="ＭＳ Ｐゴシック" charset="0"/>
                <a:sym typeface="Symbol" charset="0"/>
              </a:rPr>
              <a:t>p</a:t>
            </a:r>
            <a:r>
              <a:rPr lang="en-US" sz="1800" baseline="-25000" dirty="0" err="1">
                <a:latin typeface="Arial" charset="0"/>
                <a:ea typeface="ＭＳ Ｐゴシック" charset="0"/>
                <a:cs typeface="ＭＳ Ｐゴシック" charset="0"/>
              </a:rPr>
              <a:t>B</a:t>
            </a:r>
            <a:r>
              <a:rPr lang="en-US" sz="1800" dirty="0">
                <a:latin typeface="Arial" charset="0"/>
                <a:ea typeface="ＭＳ Ｐゴシック" charset="0"/>
                <a:cs typeface="ＭＳ Ｐゴシック" charset="0"/>
                <a:sym typeface="Symbol" charset="0"/>
              </a:rPr>
              <a:t> &lt; 1, </a:t>
            </a:r>
            <a:r>
              <a:rPr lang="en-US" sz="1800" dirty="0">
                <a:latin typeface="Arial" charset="0"/>
                <a:ea typeface="ＭＳ Ｐゴシック" charset="0"/>
                <a:cs typeface="ＭＳ Ｐゴシック" charset="0"/>
              </a:rPr>
              <a:t>unbeknownst to </a:t>
            </a:r>
            <a:r>
              <a:rPr lang="en-US" sz="1800" dirty="0" smtClean="0">
                <a:latin typeface="Arial" charset="0"/>
                <a:ea typeface="ＭＳ Ｐゴシック" charset="0"/>
                <a:cs typeface="ＭＳ Ｐゴシック" charset="0"/>
              </a:rPr>
              <a:t>him.</a:t>
            </a:r>
            <a:endParaRPr lang="en-US" sz="1800" dirty="0">
              <a:latin typeface="Arial" charset="0"/>
              <a:ea typeface="ＭＳ Ｐゴシック" charset="0"/>
              <a:cs typeface="ＭＳ Ｐゴシック" charset="0"/>
            </a:endParaRPr>
          </a:p>
        </p:txBody>
      </p:sp>
      <p:pic>
        <p:nvPicPr>
          <p:cNvPr id="33795" name="Picture 7" descr="Hale1927ApJArticle"/>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3200400" y="1143000"/>
            <a:ext cx="2420938" cy="3048000"/>
          </a:xfrm>
        </p:spPr>
      </p:pic>
      <p:sp>
        <p:nvSpPr>
          <p:cNvPr id="33796" name="Text Box 8"/>
          <p:cNvSpPr txBox="1">
            <a:spLocks noChangeArrowheads="1"/>
          </p:cNvSpPr>
          <p:nvPr/>
        </p:nvSpPr>
        <p:spPr bwMode="auto">
          <a:xfrm>
            <a:off x="4267200" y="4191000"/>
            <a:ext cx="14001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t>Hale, ApJ 1927</a:t>
            </a:r>
            <a:endParaRPr lang="en-US"/>
          </a:p>
        </p:txBody>
      </p:sp>
      <p:pic>
        <p:nvPicPr>
          <p:cNvPr id="33797" name="Picture 10" descr="HaleUsingSpectroheliograph"/>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381000" y="1143000"/>
            <a:ext cx="2468563" cy="3124200"/>
          </a:xfrm>
        </p:spPr>
      </p:pic>
      <p:sp>
        <p:nvSpPr>
          <p:cNvPr id="33798" name="AutoShape 11"/>
          <p:cNvSpPr>
            <a:spLocks noChangeArrowheads="1"/>
          </p:cNvSpPr>
          <p:nvPr/>
        </p:nvSpPr>
        <p:spPr bwMode="auto">
          <a:xfrm>
            <a:off x="457200" y="4572000"/>
            <a:ext cx="6781800" cy="2057400"/>
          </a:xfrm>
          <a:prstGeom prst="rightArrowCallout">
            <a:avLst>
              <a:gd name="adj1" fmla="val 25000"/>
              <a:gd name="adj2" fmla="val 25000"/>
              <a:gd name="adj3" fmla="val 54938"/>
              <a:gd name="adj4" fmla="val 66667"/>
            </a:avLst>
          </a:prstGeom>
          <a:solidFill>
            <a:schemeClr val="accent1"/>
          </a:solidFill>
          <a:ln w="9525">
            <a:solidFill>
              <a:schemeClr val="tx1"/>
            </a:solidFill>
            <a:miter lim="800000"/>
            <a:headEnd/>
            <a:tailEnd/>
          </a:ln>
        </p:spPr>
        <p:txBody>
          <a:bodyPr/>
          <a:lstStyle/>
          <a:p>
            <a:r>
              <a:rPr lang="en-US" b="1"/>
              <a:t>Northern Hemisphere</a:t>
            </a:r>
          </a:p>
          <a:p>
            <a:r>
              <a:rPr lang="en-US" b="1"/>
              <a:t>(left handed upwelling)</a:t>
            </a:r>
          </a:p>
          <a:p>
            <a:endParaRPr lang="en-US" b="1"/>
          </a:p>
          <a:p>
            <a:r>
              <a:rPr lang="en-US" b="1"/>
              <a:t>Southern Hemisphere</a:t>
            </a:r>
          </a:p>
          <a:p>
            <a:r>
              <a:rPr lang="en-US" b="1"/>
              <a:t>(right handed upwelling)</a:t>
            </a:r>
          </a:p>
          <a:p>
            <a:endParaRPr lang="en-US" b="1"/>
          </a:p>
        </p:txBody>
      </p:sp>
      <p:sp>
        <p:nvSpPr>
          <p:cNvPr id="33799" name="Text Box 12"/>
          <p:cNvSpPr txBox="1">
            <a:spLocks noChangeArrowheads="1"/>
          </p:cNvSpPr>
          <p:nvPr/>
        </p:nvSpPr>
        <p:spPr bwMode="auto">
          <a:xfrm>
            <a:off x="4251325" y="53054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p>
        </p:txBody>
      </p:sp>
      <p:pic>
        <p:nvPicPr>
          <p:cNvPr id="33800" name="Picture 15" descr="Glatzmaier1985ApJ_V_No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4648200"/>
            <a:ext cx="6381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6" descr="Glatzmaier1985ApJ_V_Sou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5715000"/>
            <a:ext cx="62547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2" name="Text Box 17"/>
          <p:cNvSpPr txBox="1">
            <a:spLocks noChangeArrowheads="1"/>
          </p:cNvSpPr>
          <p:nvPr/>
        </p:nvSpPr>
        <p:spPr bwMode="auto">
          <a:xfrm>
            <a:off x="7543800" y="4800600"/>
            <a:ext cx="1066800" cy="155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9600" b="1"/>
              <a:t>?</a:t>
            </a:r>
            <a:endParaRPr lang="en-US" b="1"/>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2"/>
          <p:cNvSpPr>
            <a:spLocks noGrp="1" noChangeArrowheads="1"/>
          </p:cNvSpPr>
          <p:nvPr>
            <p:ph type="title"/>
          </p:nvPr>
        </p:nvSpPr>
        <p:spPr>
          <a:xfrm>
            <a:off x="685800" y="304800"/>
            <a:ext cx="7772400" cy="1143000"/>
          </a:xfrm>
        </p:spPr>
        <p:txBody>
          <a:bodyPr/>
          <a:lstStyle/>
          <a:p>
            <a:pPr eaLnBrk="1" hangingPunct="1"/>
            <a:r>
              <a:rPr lang="en-US">
                <a:latin typeface="Arial" charset="0"/>
                <a:ea typeface="ＭＳ Ｐゴシック" charset="0"/>
                <a:cs typeface="ＭＳ Ｐゴシック" charset="0"/>
              </a:rPr>
              <a:t>Magnetohydrodynamics:</a:t>
            </a:r>
            <a:r>
              <a:rPr lang="en-US" sz="3600">
                <a:latin typeface="Arial" charset="0"/>
                <a:ea typeface="ＭＳ Ｐゴシック" charset="0"/>
                <a:cs typeface="ＭＳ Ｐゴシック" charset="0"/>
              </a:rPr>
              <a:t/>
            </a:r>
            <a:br>
              <a:rPr lang="en-US" sz="3600">
                <a:latin typeface="Arial" charset="0"/>
                <a:ea typeface="ＭＳ Ｐゴシック" charset="0"/>
                <a:cs typeface="ＭＳ Ｐゴシック" charset="0"/>
              </a:rPr>
            </a:br>
            <a:r>
              <a:rPr lang="en-US" sz="3600">
                <a:latin typeface="Arial" charset="0"/>
                <a:ea typeface="ＭＳ Ｐゴシック" charset="0"/>
                <a:cs typeface="ＭＳ Ｐゴシック" charset="0"/>
              </a:rPr>
              <a:t>Fluid Dynamics + Electromagnetism</a:t>
            </a:r>
            <a:endParaRPr lang="en-US">
              <a:latin typeface="Arial" charset="0"/>
              <a:ea typeface="ＭＳ Ｐゴシック" charset="0"/>
              <a:cs typeface="ＭＳ Ｐゴシック" charset="0"/>
            </a:endParaRPr>
          </a:p>
        </p:txBody>
      </p:sp>
      <p:sp>
        <p:nvSpPr>
          <p:cNvPr id="35842" name="AutoShape 9"/>
          <p:cNvSpPr>
            <a:spLocks noGrp="1" noChangeArrowheads="1"/>
          </p:cNvSpPr>
          <p:nvPr>
            <p:ph type="body" sz="half" idx="1"/>
          </p:nvPr>
        </p:nvSpPr>
        <p:spPr>
          <a:xfrm>
            <a:off x="762000" y="2057400"/>
            <a:ext cx="5105400" cy="4038600"/>
          </a:xfrm>
          <a:prstGeom prst="rightArrowCallout">
            <a:avLst>
              <a:gd name="adj1" fmla="val 25000"/>
              <a:gd name="adj2" fmla="val 25000"/>
              <a:gd name="adj3" fmla="val 21069"/>
              <a:gd name="adj4" fmla="val 66667"/>
            </a:avLst>
          </a:prstGeom>
          <a:solidFill>
            <a:schemeClr val="accent1"/>
          </a:solidFill>
          <a:ln>
            <a:solidFill>
              <a:schemeClr val="tx1"/>
            </a:solidFill>
            <a:miter lim="800000"/>
            <a:headEnd/>
            <a:tailEnd/>
          </a:ln>
        </p:spPr>
        <p:txBody>
          <a:bodyPr/>
          <a:lstStyle/>
          <a:p>
            <a:pPr eaLnBrk="1" hangingPunct="1">
              <a:lnSpc>
                <a:spcPct val="90000"/>
              </a:lnSpc>
            </a:pPr>
            <a:r>
              <a:rPr lang="en-US" sz="2400">
                <a:latin typeface="Arial" charset="0"/>
                <a:ea typeface="ＭＳ Ｐゴシック" charset="0"/>
                <a:cs typeface="ＭＳ Ｐゴシック" charset="0"/>
              </a:rPr>
              <a:t>Mass conservation</a:t>
            </a:r>
          </a:p>
          <a:p>
            <a:pPr eaLnBrk="1" hangingPunct="1">
              <a:lnSpc>
                <a:spcPct val="90000"/>
              </a:lnSpc>
            </a:pPr>
            <a:r>
              <a:rPr lang="en-US" sz="2400">
                <a:latin typeface="Arial" charset="0"/>
                <a:ea typeface="ＭＳ Ｐゴシック" charset="0"/>
                <a:cs typeface="ＭＳ Ｐゴシック" charset="0"/>
              </a:rPr>
              <a:t>Momentum conservation</a:t>
            </a:r>
          </a:p>
          <a:p>
            <a:pPr eaLnBrk="1" hangingPunct="1">
              <a:lnSpc>
                <a:spcPct val="90000"/>
              </a:lnSpc>
            </a:pPr>
            <a:r>
              <a:rPr lang="en-US" sz="2400">
                <a:latin typeface="Arial" charset="0"/>
                <a:ea typeface="ＭＳ Ｐゴシック" charset="0"/>
                <a:cs typeface="ＭＳ Ｐゴシック" charset="0"/>
              </a:rPr>
              <a:t>Internal energy conservation</a:t>
            </a:r>
          </a:p>
          <a:p>
            <a:pPr eaLnBrk="1" hangingPunct="1">
              <a:lnSpc>
                <a:spcPct val="90000"/>
              </a:lnSpc>
            </a:pPr>
            <a:r>
              <a:rPr lang="en-US" sz="2400">
                <a:latin typeface="Arial" charset="0"/>
                <a:ea typeface="ＭＳ Ｐゴシック" charset="0"/>
                <a:cs typeface="ＭＳ Ｐゴシック" charset="0"/>
              </a:rPr>
              <a:t>Faraday</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s equation</a:t>
            </a:r>
          </a:p>
          <a:p>
            <a:pPr eaLnBrk="1" hangingPunct="1">
              <a:lnSpc>
                <a:spcPct val="90000"/>
              </a:lnSpc>
            </a:pPr>
            <a:r>
              <a:rPr lang="en-US" sz="2400">
                <a:latin typeface="Arial" charset="0"/>
                <a:ea typeface="ＭＳ Ｐゴシック" charset="0"/>
                <a:cs typeface="ＭＳ Ｐゴシック" charset="0"/>
              </a:rPr>
              <a:t>Ampere</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s law</a:t>
            </a:r>
          </a:p>
          <a:p>
            <a:pPr eaLnBrk="1" hangingPunct="1">
              <a:lnSpc>
                <a:spcPct val="90000"/>
              </a:lnSpc>
            </a:pPr>
            <a:r>
              <a:rPr lang="en-US" sz="2400">
                <a:latin typeface="Arial" charset="0"/>
                <a:ea typeface="ＭＳ Ｐゴシック" charset="0"/>
                <a:cs typeface="ＭＳ Ｐゴシック" charset="0"/>
              </a:rPr>
              <a:t>Gauss</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s law</a:t>
            </a:r>
          </a:p>
          <a:p>
            <a:pPr eaLnBrk="1" hangingPunct="1">
              <a:lnSpc>
                <a:spcPct val="90000"/>
              </a:lnSpc>
            </a:pPr>
            <a:r>
              <a:rPr lang="en-US" sz="2400">
                <a:latin typeface="Arial" charset="0"/>
                <a:ea typeface="ＭＳ Ｐゴシック" charset="0"/>
                <a:cs typeface="ＭＳ Ｐゴシック" charset="0"/>
              </a:rPr>
              <a:t>Ohm</a:t>
            </a:r>
            <a:r>
              <a:rPr lang="ja-JP" altLang="en-US" sz="2400">
                <a:latin typeface="Arial" charset="0"/>
                <a:ea typeface="ＭＳ Ｐゴシック" charset="0"/>
                <a:cs typeface="ＭＳ Ｐゴシック" charset="0"/>
              </a:rPr>
              <a:t>’</a:t>
            </a:r>
            <a:r>
              <a:rPr lang="en-US" altLang="ja-JP" sz="2400">
                <a:latin typeface="Arial" charset="0"/>
                <a:ea typeface="ＭＳ Ｐゴシック" charset="0"/>
                <a:cs typeface="ＭＳ Ｐゴシック" charset="0"/>
              </a:rPr>
              <a:t>s law</a:t>
            </a:r>
          </a:p>
          <a:p>
            <a:pPr eaLnBrk="1" hangingPunct="1">
              <a:lnSpc>
                <a:spcPct val="90000"/>
              </a:lnSpc>
            </a:pPr>
            <a:r>
              <a:rPr lang="en-US" sz="2400">
                <a:latin typeface="Arial" charset="0"/>
                <a:ea typeface="ＭＳ Ｐゴシック" charset="0"/>
                <a:cs typeface="ＭＳ Ｐゴシック" charset="0"/>
              </a:rPr>
              <a:t>Equation of state</a:t>
            </a:r>
          </a:p>
        </p:txBody>
      </p:sp>
      <p:sp>
        <p:nvSpPr>
          <p:cNvPr id="35843" name="Text Box 10"/>
          <p:cNvSpPr txBox="1">
            <a:spLocks noChangeArrowheads="1"/>
          </p:cNvSpPr>
          <p:nvPr/>
        </p:nvSpPr>
        <p:spPr bwMode="auto">
          <a:xfrm>
            <a:off x="6172200" y="3733800"/>
            <a:ext cx="2325688"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4000" b="1"/>
              <a:t>B, v, </a:t>
            </a:r>
            <a:r>
              <a:rPr lang="en-US" sz="4000"/>
              <a:t>p</a:t>
            </a:r>
            <a:r>
              <a:rPr lang="en-US" sz="4000" b="1"/>
              <a:t>, </a:t>
            </a:r>
            <a:r>
              <a:rPr lang="en-US" sz="4000">
                <a:sym typeface="Symbol" charset="0"/>
              </a:rPr>
              <a:t></a:t>
            </a:r>
            <a:r>
              <a:rPr lang="en-US" b="1"/>
              <a:t>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FFFFFF"/>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a:ln>
              <a:noFill/>
            </a:ln>
            <a:solidFill>
              <a:srgbClr val="FFFFFF"/>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7024</TotalTime>
  <Words>4662</Words>
  <Application>Microsoft Macintosh PowerPoint</Application>
  <PresentationFormat>On-screen Show (4:3)</PresentationFormat>
  <Paragraphs>341</Paragraphs>
  <Slides>30</Slides>
  <Notes>30</Notes>
  <HiddenSlides>3</HiddenSlides>
  <MMClips>10</MMClips>
  <ScaleCrop>false</ScaleCrop>
  <HeadingPairs>
    <vt:vector size="8" baseType="variant">
      <vt:variant>
        <vt:lpstr>Theme</vt:lpstr>
      </vt:variant>
      <vt:variant>
        <vt:i4>1</vt:i4>
      </vt:variant>
      <vt:variant>
        <vt:lpstr>Embedded OLE Servers</vt:lpstr>
      </vt:variant>
      <vt:variant>
        <vt:i4>1</vt:i4>
      </vt:variant>
      <vt:variant>
        <vt:lpstr>Slide Titles</vt:lpstr>
      </vt:variant>
      <vt:variant>
        <vt:i4>30</vt:i4>
      </vt:variant>
      <vt:variant>
        <vt:lpstr>Custom Shows</vt:lpstr>
      </vt:variant>
      <vt:variant>
        <vt:i4>1</vt:i4>
      </vt:variant>
    </vt:vector>
  </HeadingPairs>
  <TitlesOfParts>
    <vt:vector size="33" baseType="lpstr">
      <vt:lpstr>Blank Presentation</vt:lpstr>
      <vt:lpstr>Equation</vt:lpstr>
      <vt:lpstr>Twisting and Writhing  with George Ellery Hale</vt:lpstr>
      <vt:lpstr>Solar Activity Context</vt:lpstr>
      <vt:lpstr>PowerPoint Presentation</vt:lpstr>
      <vt:lpstr>Babcock’s Dynamo Model</vt:lpstr>
      <vt:lpstr>PowerPoint Presentation</vt:lpstr>
      <vt:lpstr>Inferring Subsurface Structure</vt:lpstr>
      <vt:lpstr>PowerPoint Presentation</vt:lpstr>
      <vt:lpstr>Hale’s “Vortices (1908)”</vt:lpstr>
      <vt:lpstr>Magnetohydrodynamics: Fluid Dynamics + Electromagnetism</vt:lpstr>
      <vt:lpstr>Magnetohydrodynamics: Magnetic Helicity + Force-Free Fields</vt:lpstr>
      <vt:lpstr>Twist, Writhe, Linking, Self &amp; Mutual Helicity and Conservation</vt:lpstr>
      <vt:lpstr>Hale’s Vortices in Modern Data: SDO/HMI Vector Magnetogram</vt:lpstr>
      <vt:lpstr>Hale’s Vortices Today: The Hemispheric Twist Rule</vt:lpstr>
      <vt:lpstr>Flux-Tube Twist from Helical Convective Turbulence</vt:lpstr>
      <vt:lpstr>Flux-Tube Twist Resulting from Convective Turbulence</vt:lpstr>
      <vt:lpstr>“THE SOLUTIONS ALL ARE SIMPLE …  AFTER YOU’VE ALREADY ARRIVED AT THEM.   BUT THEY’RE SIMPLE ONLY WHEN  YOU ALREADY KNOW  WHAT THEY  ARE”   Robert M. Pirsig Zen and the Art of Motorcycle Maintenance</vt:lpstr>
      <vt:lpstr>Flux Rope Formation: Photospheric motions &amp; Magnetic Reconnection</vt:lpstr>
      <vt:lpstr>MHD Numerical Simulation</vt:lpstr>
      <vt:lpstr>Coronal Mass Ejections (CMEs) Are Flux Ropes</vt:lpstr>
      <vt:lpstr>PowerPoint Presentation</vt:lpstr>
      <vt:lpstr>The Space Weather Challenge for the helicity enthusiast:  Predict the leading-field orientation when these flux ropes arrive at Earth – predict the Magnetic Cloud helicity</vt:lpstr>
      <vt:lpstr>Energy and Helicity Flux from Magnetogram Sequences</vt:lpstr>
      <vt:lpstr>Energy and Helicity Storage in Active Region Coronae</vt:lpstr>
      <vt:lpstr> Predicted (MCC) &amp; observed (SDO/EVE, ACE) MC helicity and flare energy, 4 eruptive events</vt:lpstr>
      <vt:lpstr>Summary</vt:lpstr>
      <vt:lpstr>Thanks</vt:lpstr>
      <vt:lpstr>PowerPoint Presentation</vt:lpstr>
      <vt:lpstr>PowerPoint Presentation</vt:lpstr>
      <vt:lpstr>PowerPoint Presentation</vt:lpstr>
      <vt:lpstr>Finis</vt:lpstr>
      <vt:lpstr>Thanks</vt:lpstr>
    </vt:vector>
  </TitlesOfParts>
  <Company>Montana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Twisting and Writhing  with George Ellery Hale</dc:title>
  <dc:creator>Richard Canfield</dc:creator>
  <cp:lastModifiedBy>Dick and Deb Canfield</cp:lastModifiedBy>
  <cp:revision>117</cp:revision>
  <dcterms:created xsi:type="dcterms:W3CDTF">2013-05-07T16:33:38Z</dcterms:created>
  <dcterms:modified xsi:type="dcterms:W3CDTF">2013-06-02T18:50:52Z</dcterms:modified>
</cp:coreProperties>
</file>